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57" r:id="rId2"/>
    <p:sldId id="476" r:id="rId3"/>
    <p:sldId id="521" r:id="rId4"/>
    <p:sldId id="525" r:id="rId5"/>
    <p:sldId id="281" r:id="rId6"/>
    <p:sldId id="481" r:id="rId7"/>
    <p:sldId id="286" r:id="rId8"/>
    <p:sldId id="389" r:id="rId9"/>
    <p:sldId id="390" r:id="rId10"/>
    <p:sldId id="391" r:id="rId11"/>
    <p:sldId id="392" r:id="rId12"/>
    <p:sldId id="263" r:id="rId13"/>
    <p:sldId id="393" r:id="rId14"/>
    <p:sldId id="530" r:id="rId15"/>
    <p:sldId id="531" r:id="rId16"/>
    <p:sldId id="532" r:id="rId17"/>
    <p:sldId id="533" r:id="rId18"/>
    <p:sldId id="534" r:id="rId19"/>
    <p:sldId id="535" r:id="rId20"/>
    <p:sldId id="527" r:id="rId21"/>
    <p:sldId id="523" r:id="rId22"/>
    <p:sldId id="477" r:id="rId23"/>
    <p:sldId id="528" r:id="rId24"/>
    <p:sldId id="529" r:id="rId25"/>
    <p:sldId id="526" r:id="rId26"/>
    <p:sldId id="524" r:id="rId27"/>
    <p:sldId id="383" r:id="rId28"/>
    <p:sldId id="384" r:id="rId29"/>
    <p:sldId id="453" r:id="rId30"/>
    <p:sldId id="433" r:id="rId31"/>
    <p:sldId id="522" r:id="rId32"/>
    <p:sldId id="434" r:id="rId33"/>
    <p:sldId id="452" r:id="rId34"/>
    <p:sldId id="493" r:id="rId35"/>
    <p:sldId id="403" r:id="rId36"/>
    <p:sldId id="437" r:id="rId37"/>
    <p:sldId id="518" r:id="rId38"/>
    <p:sldId id="404" r:id="rId39"/>
    <p:sldId id="520" r:id="rId40"/>
    <p:sldId id="405" r:id="rId41"/>
    <p:sldId id="439" r:id="rId42"/>
    <p:sldId id="463" r:id="rId43"/>
    <p:sldId id="409" r:id="rId44"/>
    <p:sldId id="417"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EFFF"/>
    <a:srgbClr val="FF0F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35"/>
    <p:restoredTop sz="96831"/>
  </p:normalViewPr>
  <p:slideViewPr>
    <p:cSldViewPr snapToGrid="0" snapToObjects="1">
      <p:cViewPr varScale="1">
        <p:scale>
          <a:sx n="145" d="100"/>
          <a:sy n="145" d="100"/>
        </p:scale>
        <p:origin x="800" y="17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285BFE-32D6-904A-8824-46C05D0DA15A}" type="datetimeFigureOut">
              <a:rPr lang="en-US" smtClean="0"/>
              <a:t>11/16/21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7DCC44-C92B-864B-BD5A-A3F5692750E1}" type="slidenum">
              <a:rPr lang="en-US" smtClean="0"/>
              <a:t>‹#›</a:t>
            </a:fld>
            <a:endParaRPr lang="en-US"/>
          </a:p>
        </p:txBody>
      </p:sp>
    </p:spTree>
    <p:extLst>
      <p:ext uri="{BB962C8B-B14F-4D97-AF65-F5344CB8AC3E}">
        <p14:creationId xmlns:p14="http://schemas.microsoft.com/office/powerpoint/2010/main" val="3238467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n.wikipedia.org/wiki/Nitrogenous_bases" TargetMode="External"/><Relationship Id="rId2" Type="http://schemas.openxmlformats.org/officeDocument/2006/relationships/slide" Target="../slides/slide33.xml"/><Relationship Id="rId1" Type="http://schemas.openxmlformats.org/officeDocument/2006/relationships/notesMaster" Target="../notesMasters/notesMaster1.xml"/><Relationship Id="rId5" Type="http://schemas.openxmlformats.org/officeDocument/2006/relationships/hyperlink" Target="https://en.wikipedia.org/wiki/RNA" TargetMode="External"/><Relationship Id="rId4" Type="http://schemas.openxmlformats.org/officeDocument/2006/relationships/hyperlink" Target="https://en.wikipedia.org/wiki/DNA"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www.nature.com/articles/nrmicro2090#ref-CR129" TargetMode="External"/><Relationship Id="rId3" Type="http://schemas.openxmlformats.org/officeDocument/2006/relationships/hyperlink" Target="https://www.nature.com/articles/nrmicro2090#ref-CR113" TargetMode="External"/><Relationship Id="rId7" Type="http://schemas.openxmlformats.org/officeDocument/2006/relationships/hyperlink" Target="https://www.nature.com/articles/nrmicro2090#ref-CR127"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www.nature.com/articles/nrmicro2090#ref-CR126" TargetMode="External"/><Relationship Id="rId5" Type="http://schemas.openxmlformats.org/officeDocument/2006/relationships/hyperlink" Target="https://www.nature.com/articles/nrmicro2090#ref-CR125" TargetMode="External"/><Relationship Id="rId10" Type="http://schemas.openxmlformats.org/officeDocument/2006/relationships/hyperlink" Target="https://www.nature.com/articles/nrmicro2090#ref-CR128" TargetMode="External"/><Relationship Id="rId4" Type="http://schemas.openxmlformats.org/officeDocument/2006/relationships/hyperlink" Target="https://www.nature.com/articles/nrmicro2090#ref-CR121" TargetMode="External"/><Relationship Id="rId9" Type="http://schemas.openxmlformats.org/officeDocument/2006/relationships/hyperlink" Target="https://www.nature.com/articles/nrmicro2090#ref-CR105"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www.nature.com/articles/nrmicro2090#ref-CR129" TargetMode="External"/><Relationship Id="rId3" Type="http://schemas.openxmlformats.org/officeDocument/2006/relationships/hyperlink" Target="https://www.nature.com/articles/nrmicro2090#ref-CR113" TargetMode="External"/><Relationship Id="rId7" Type="http://schemas.openxmlformats.org/officeDocument/2006/relationships/hyperlink" Target="https://www.nature.com/articles/nrmicro2090#ref-CR127"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www.nature.com/articles/nrmicro2090#ref-CR126" TargetMode="External"/><Relationship Id="rId5" Type="http://schemas.openxmlformats.org/officeDocument/2006/relationships/hyperlink" Target="https://www.nature.com/articles/nrmicro2090#ref-CR125" TargetMode="External"/><Relationship Id="rId10" Type="http://schemas.openxmlformats.org/officeDocument/2006/relationships/hyperlink" Target="https://www.nature.com/articles/nrmicro2090#ref-CR128" TargetMode="External"/><Relationship Id="rId4" Type="http://schemas.openxmlformats.org/officeDocument/2006/relationships/hyperlink" Target="https://www.nature.com/articles/nrmicro2090#ref-CR121" TargetMode="External"/><Relationship Id="rId9" Type="http://schemas.openxmlformats.org/officeDocument/2006/relationships/hyperlink" Target="https://www.nature.com/articles/nrmicro2090#ref-CR105"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Nitrogenous_bases"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s://en.wikipedia.org/wiki/RNA" TargetMode="External"/><Relationship Id="rId4" Type="http://schemas.openxmlformats.org/officeDocument/2006/relationships/hyperlink" Target="https://en.wikipedia.org/wiki/DNA"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80D187C-9021-B548-9077-AFDC4E6B596E}" type="slidenum">
              <a:rPr lang="en-US" smtClean="0"/>
              <a:t>1</a:t>
            </a:fld>
            <a:endParaRPr lang="en-US"/>
          </a:p>
        </p:txBody>
      </p:sp>
    </p:spTree>
    <p:extLst>
      <p:ext uri="{BB962C8B-B14F-4D97-AF65-F5344CB8AC3E}">
        <p14:creationId xmlns:p14="http://schemas.microsoft.com/office/powerpoint/2010/main" val="3935037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plot shows the position along the read ( x axis) and the proportion of all reads for which each DNA base has been called (y axis)</a:t>
            </a:r>
          </a:p>
          <a:p>
            <a:endParaRPr lang="en-US" dirty="0"/>
          </a:p>
          <a:p>
            <a:pPr marL="285750" indent="-285750">
              <a:buFont typeface="Arial" panose="020B0604020202020204" pitchFamily="34" charset="0"/>
              <a:buChar char="•"/>
            </a:pPr>
            <a:r>
              <a:rPr lang="en-US" dirty="0" err="1"/>
              <a:t>RNAseq</a:t>
            </a:r>
            <a:r>
              <a:rPr lang="en-US" dirty="0"/>
              <a:t> data tends to show a positional sequence bias in the first ~12 bases</a:t>
            </a:r>
          </a:p>
          <a:p>
            <a:pPr marL="285750" indent="-285750">
              <a:buFont typeface="Arial" panose="020B0604020202020204" pitchFamily="34" charset="0"/>
              <a:buChar char="•"/>
            </a:pPr>
            <a:r>
              <a:rPr lang="en-US" dirty="0"/>
              <a:t>The "random" priming step during library construction is not truly random and certain hexamers are more prevalent than others</a:t>
            </a:r>
          </a:p>
          <a:p>
            <a:pPr marL="285750" indent="-285750">
              <a:buFont typeface="Arial" panose="020B0604020202020204" pitchFamily="34" charset="0"/>
              <a:buChar char="•"/>
            </a:pPr>
            <a:r>
              <a:rPr lang="en-US" dirty="0"/>
              <a:t>Studies have shown that this does NOT cause mis-called bases or drastic bias in sequenced fragments Read quality drops at the beginning and end</a:t>
            </a:r>
          </a:p>
          <a:p>
            <a:pPr marL="285750" indent="-285750">
              <a:buFont typeface="Arial" panose="020B0604020202020204" pitchFamily="34" charset="0"/>
              <a:buChar char="•"/>
            </a:pPr>
            <a:r>
              <a:rPr lang="en-US" dirty="0"/>
              <a:t>This biased distribution is expected for </a:t>
            </a:r>
            <a:r>
              <a:rPr lang="en-US" dirty="0" err="1"/>
              <a:t>RNAseq</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17</a:t>
            </a:fld>
            <a:endParaRPr lang="en-US"/>
          </a:p>
        </p:txBody>
      </p:sp>
    </p:spTree>
    <p:extLst>
      <p:ext uri="{BB962C8B-B14F-4D97-AF65-F5344CB8AC3E}">
        <p14:creationId xmlns:p14="http://schemas.microsoft.com/office/powerpoint/2010/main" val="2109481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be adapter-dimer contamination or other</a:t>
            </a:r>
          </a:p>
        </p:txBody>
      </p:sp>
      <p:sp>
        <p:nvSpPr>
          <p:cNvPr id="4" name="Slide Number Placeholder 3"/>
          <p:cNvSpPr>
            <a:spLocks noGrp="1"/>
          </p:cNvSpPr>
          <p:nvPr>
            <p:ph type="sldNum" sz="quarter" idx="5"/>
          </p:nvPr>
        </p:nvSpPr>
        <p:spPr/>
        <p:txBody>
          <a:bodyPr/>
          <a:lstStyle/>
          <a:p>
            <a:fld id="{CC7DCC44-C92B-864B-BD5A-A3F5692750E1}" type="slidenum">
              <a:rPr lang="en-US" smtClean="0"/>
              <a:t>18</a:t>
            </a:fld>
            <a:endParaRPr lang="en-US"/>
          </a:p>
        </p:txBody>
      </p:sp>
    </p:spTree>
    <p:extLst>
      <p:ext uri="{BB962C8B-B14F-4D97-AF65-F5344CB8AC3E}">
        <p14:creationId xmlns:p14="http://schemas.microsoft.com/office/powerpoint/2010/main" val="2774332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5f1913ea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5f1913ea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012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 prefer you use the raise hand to ask question and lower it after. If I don’t see it, feel free to interrupt.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I get a show of hands of who has experience in bioinformatics?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about anyone with experience in NGS sequencing?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Galaxy?</a:t>
            </a:r>
          </a:p>
        </p:txBody>
      </p:sp>
      <p:sp>
        <p:nvSpPr>
          <p:cNvPr id="4" name="Slide Number Placeholder 3"/>
          <p:cNvSpPr>
            <a:spLocks noGrp="1"/>
          </p:cNvSpPr>
          <p:nvPr>
            <p:ph type="sldNum" sz="quarter" idx="5"/>
          </p:nvPr>
        </p:nvSpPr>
        <p:spPr/>
        <p:txBody>
          <a:bodyPr/>
          <a:lstStyle/>
          <a:p>
            <a:fld id="{880D187C-9021-B548-9077-AFDC4E6B596E}" type="slidenum">
              <a:rPr lang="en-US" smtClean="0"/>
              <a:t>22</a:t>
            </a:fld>
            <a:endParaRPr lang="en-US"/>
          </a:p>
        </p:txBody>
      </p:sp>
    </p:spTree>
    <p:extLst>
      <p:ext uri="{BB962C8B-B14F-4D97-AF65-F5344CB8AC3E}">
        <p14:creationId xmlns:p14="http://schemas.microsoft.com/office/powerpoint/2010/main" val="12368392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 = -log_10(e),  e = probability of error</a:t>
            </a:r>
          </a:p>
        </p:txBody>
      </p:sp>
      <p:sp>
        <p:nvSpPr>
          <p:cNvPr id="4" name="Slide Number Placeholder 3"/>
          <p:cNvSpPr>
            <a:spLocks noGrp="1"/>
          </p:cNvSpPr>
          <p:nvPr>
            <p:ph type="sldNum" sz="quarter" idx="5"/>
          </p:nvPr>
        </p:nvSpPr>
        <p:spPr/>
        <p:txBody>
          <a:bodyPr/>
          <a:lstStyle/>
          <a:p>
            <a:fld id="{880D187C-9021-B548-9077-AFDC4E6B596E}" type="slidenum">
              <a:rPr lang="en-US" smtClean="0"/>
              <a:t>27</a:t>
            </a:fld>
            <a:endParaRPr lang="en-US"/>
          </a:p>
        </p:txBody>
      </p:sp>
    </p:spTree>
    <p:extLst>
      <p:ext uri="{BB962C8B-B14F-4D97-AF65-F5344CB8AC3E}">
        <p14:creationId xmlns:p14="http://schemas.microsoft.com/office/powerpoint/2010/main" val="3965324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GC-content</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guanine-cytosine content</a:t>
            </a:r>
            <a:r>
              <a:rPr lang="en-US" sz="1200" b="0" i="0" kern="1200" dirty="0">
                <a:solidFill>
                  <a:schemeClr val="tx1"/>
                </a:solidFill>
                <a:effectLst/>
                <a:latin typeface="+mn-lt"/>
                <a:ea typeface="+mn-ea"/>
                <a:cs typeface="+mn-cs"/>
              </a:rPr>
              <a:t>) is the percentage of </a:t>
            </a:r>
            <a:r>
              <a:rPr lang="en-US" sz="1200" b="0" i="0" u="none" strike="noStrike" kern="1200" dirty="0">
                <a:solidFill>
                  <a:schemeClr val="tx1"/>
                </a:solidFill>
                <a:effectLst/>
                <a:latin typeface="+mn-lt"/>
                <a:ea typeface="+mn-ea"/>
                <a:cs typeface="+mn-cs"/>
                <a:hlinkClick r:id="rId3" tooltip="Nitrogenous bases"/>
              </a:rPr>
              <a:t>bases</a:t>
            </a:r>
            <a:r>
              <a:rPr lang="en-US" sz="1200" b="0" i="0" kern="1200" dirty="0">
                <a:solidFill>
                  <a:schemeClr val="tx1"/>
                </a:solidFill>
                <a:effectLst/>
                <a:latin typeface="+mn-lt"/>
                <a:ea typeface="+mn-ea"/>
                <a:cs typeface="+mn-cs"/>
              </a:rPr>
              <a:t> in a </a:t>
            </a:r>
            <a:r>
              <a:rPr lang="en-US" sz="1200" b="0" i="0" u="none" strike="noStrike" kern="1200" dirty="0">
                <a:solidFill>
                  <a:schemeClr val="tx1"/>
                </a:solidFill>
                <a:effectLst/>
                <a:latin typeface="+mn-lt"/>
                <a:ea typeface="+mn-ea"/>
                <a:cs typeface="+mn-cs"/>
                <a:hlinkClick r:id="rId4" tooltip="DNA"/>
              </a:rPr>
              <a:t>DNA</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hlinkClick r:id="rId5" tooltip="RNA"/>
              </a:rPr>
              <a:t>RNA</a:t>
            </a:r>
            <a:r>
              <a:rPr lang="en-US" sz="1200" b="0" i="0" kern="1200" dirty="0">
                <a:solidFill>
                  <a:schemeClr val="tx1"/>
                </a:solidFill>
                <a:effectLst/>
                <a:latin typeface="+mn-lt"/>
                <a:ea typeface="+mn-ea"/>
                <a:cs typeface="+mn-cs"/>
              </a:rPr>
              <a:t> molecule that are either G or C out of an implied four total bases.</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FastQC</a:t>
            </a:r>
            <a:r>
              <a:rPr lang="en-US" sz="1200" b="0" i="0" kern="1200" dirty="0">
                <a:solidFill>
                  <a:schemeClr val="tx1"/>
                </a:solidFill>
                <a:effectLst/>
                <a:latin typeface="+mn-lt"/>
                <a:ea typeface="+mn-ea"/>
                <a:cs typeface="+mn-cs"/>
              </a:rPr>
              <a:t> plot is a histogram of the number of reads on the y axis, and the mean GC % of the reads in that bin.</a:t>
            </a:r>
          </a:p>
          <a:p>
            <a:r>
              <a:rPr lang="en-US" sz="1200" b="0" i="0" kern="1200" dirty="0">
                <a:solidFill>
                  <a:schemeClr val="tx1"/>
                </a:solidFill>
                <a:effectLst/>
                <a:latin typeface="+mn-lt"/>
                <a:ea typeface="+mn-ea"/>
                <a:cs typeface="+mn-cs"/>
              </a:rPr>
              <a:t>So this peaks around 50%, so most reads have between 40-60% of GC%</a:t>
            </a:r>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33</a:t>
            </a:fld>
            <a:endParaRPr lang="en-US"/>
          </a:p>
        </p:txBody>
      </p:sp>
    </p:spTree>
    <p:extLst>
      <p:ext uri="{BB962C8B-B14F-4D97-AF65-F5344CB8AC3E}">
        <p14:creationId xmlns:p14="http://schemas.microsoft.com/office/powerpoint/2010/main" val="1939530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 normal random library you would expect to see a roughly normal distribution of GC content where the central peak corresponds to the overall GC content of the underlying genome. </a:t>
            </a:r>
          </a:p>
          <a:p>
            <a:r>
              <a:rPr lang="en-US" sz="1200" b="0" i="0" kern="1200" dirty="0">
                <a:solidFill>
                  <a:schemeClr val="tx1"/>
                </a:solidFill>
                <a:effectLst/>
                <a:latin typeface="+mn-lt"/>
                <a:ea typeface="+mn-ea"/>
                <a:cs typeface="+mn-cs"/>
              </a:rPr>
              <a:t>Since we don't know the the GC content of the genome, a theoretical distribution (blue) is created based on observed distribution.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 unusually shaped distribution could indicate a contaminated library or some other kinds of biased subset of reads mixed in.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Sharp peaks on an otherwise smooth distribution are normally the result of a specific contaminant (adapter dimers for example), which may well be picked up by the overrepresented sequences module. Broader peaks may represent contamination with a different species.</a:t>
            </a:r>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34</a:t>
            </a:fld>
            <a:endParaRPr lang="en-US"/>
          </a:p>
        </p:txBody>
      </p:sp>
    </p:spTree>
    <p:extLst>
      <p:ext uri="{BB962C8B-B14F-4D97-AF65-F5344CB8AC3E}">
        <p14:creationId xmlns:p14="http://schemas.microsoft.com/office/powerpoint/2010/main" val="42386832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plot shows the position along the read ( x axis) and the proportion of all reads for which each DNA base has been called (y axis)</a:t>
            </a:r>
          </a:p>
          <a:p>
            <a:endParaRPr lang="en-US" dirty="0"/>
          </a:p>
          <a:p>
            <a:pPr marL="285750" indent="-285750">
              <a:buFont typeface="Arial" panose="020B0604020202020204" pitchFamily="34" charset="0"/>
              <a:buChar char="•"/>
            </a:pPr>
            <a:r>
              <a:rPr lang="en-US" dirty="0" err="1"/>
              <a:t>RNAseq</a:t>
            </a:r>
            <a:r>
              <a:rPr lang="en-US" dirty="0"/>
              <a:t> data tends to show a positional sequence bias in the first ~12 bases</a:t>
            </a:r>
          </a:p>
          <a:p>
            <a:pPr marL="285750" indent="-285750">
              <a:buFont typeface="Arial" panose="020B0604020202020204" pitchFamily="34" charset="0"/>
              <a:buChar char="•"/>
            </a:pPr>
            <a:r>
              <a:rPr lang="en-US" dirty="0"/>
              <a:t>The "random" priming step during library construction is not truly random and certain hexamers are more prevalent than others</a:t>
            </a:r>
          </a:p>
          <a:p>
            <a:pPr marL="285750" indent="-285750">
              <a:buFont typeface="Arial" panose="020B0604020202020204" pitchFamily="34" charset="0"/>
              <a:buChar char="•"/>
            </a:pPr>
            <a:r>
              <a:rPr lang="en-US" dirty="0"/>
              <a:t>Studies have shown that this does NOT cause mis-called bases or drastic bias in sequenced fragments Read quality drops at the beginning and end</a:t>
            </a:r>
          </a:p>
          <a:p>
            <a:pPr marL="285750" indent="-285750">
              <a:buFont typeface="Arial" panose="020B0604020202020204" pitchFamily="34" charset="0"/>
              <a:buChar char="•"/>
            </a:pPr>
            <a:r>
              <a:rPr lang="en-US" dirty="0"/>
              <a:t>This biased distribution is expected for </a:t>
            </a:r>
            <a:r>
              <a:rPr lang="en-US" dirty="0" err="1"/>
              <a:t>RNAseq</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35</a:t>
            </a:fld>
            <a:endParaRPr lang="en-US"/>
          </a:p>
        </p:txBody>
      </p:sp>
    </p:spTree>
    <p:extLst>
      <p:ext uri="{BB962C8B-B14F-4D97-AF65-F5344CB8AC3E}">
        <p14:creationId xmlns:p14="http://schemas.microsoft.com/office/powerpoint/2010/main" val="2109481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be adapter-dimer contamination or other</a:t>
            </a:r>
          </a:p>
        </p:txBody>
      </p:sp>
      <p:sp>
        <p:nvSpPr>
          <p:cNvPr id="4" name="Slide Number Placeholder 3"/>
          <p:cNvSpPr>
            <a:spLocks noGrp="1"/>
          </p:cNvSpPr>
          <p:nvPr>
            <p:ph type="sldNum" sz="quarter" idx="5"/>
          </p:nvPr>
        </p:nvSpPr>
        <p:spPr/>
        <p:txBody>
          <a:bodyPr/>
          <a:lstStyle/>
          <a:p>
            <a:fld id="{CC7DCC44-C92B-864B-BD5A-A3F5692750E1}" type="slidenum">
              <a:rPr lang="en-US" smtClean="0"/>
              <a:t>36</a:t>
            </a:fld>
            <a:endParaRPr lang="en-US"/>
          </a:p>
        </p:txBody>
      </p:sp>
    </p:spTree>
    <p:extLst>
      <p:ext uri="{BB962C8B-B14F-4D97-AF65-F5344CB8AC3E}">
        <p14:creationId xmlns:p14="http://schemas.microsoft.com/office/powerpoint/2010/main" val="27743322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this will get pretty technical pretty quickly, with the nuts and bolts of the </a:t>
            </a:r>
            <a:r>
              <a:rPr lang="en-US" dirty="0" err="1"/>
              <a:t>RNAseq</a:t>
            </a:r>
            <a:r>
              <a:rPr lang="en-US" dirty="0"/>
              <a:t> workflow.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expect you will be able to follow the slides, but please feel free to ask questions.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this overview, we’ll go through it together and perform the steps.</a:t>
            </a:r>
          </a:p>
        </p:txBody>
      </p:sp>
      <p:sp>
        <p:nvSpPr>
          <p:cNvPr id="4" name="Slide Number Placeholder 3"/>
          <p:cNvSpPr>
            <a:spLocks noGrp="1"/>
          </p:cNvSpPr>
          <p:nvPr>
            <p:ph type="sldNum" sz="quarter" idx="5"/>
          </p:nvPr>
        </p:nvSpPr>
        <p:spPr/>
        <p:txBody>
          <a:bodyPr/>
          <a:lstStyle/>
          <a:p>
            <a:fld id="{CC7DCC44-C92B-864B-BD5A-A3F5692750E1}" type="slidenum">
              <a:rPr lang="en-US" smtClean="0"/>
              <a:t>39</a:t>
            </a:fld>
            <a:endParaRPr lang="en-US"/>
          </a:p>
        </p:txBody>
      </p:sp>
    </p:spTree>
    <p:extLst>
      <p:ext uri="{BB962C8B-B14F-4D97-AF65-F5344CB8AC3E}">
        <p14:creationId xmlns:p14="http://schemas.microsoft.com/office/powerpoint/2010/main" val="3626658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80D187C-9021-B548-9077-AFDC4E6B596E}" type="slidenum">
              <a:rPr lang="en-US" smtClean="0"/>
              <a:t>2</a:t>
            </a:fld>
            <a:endParaRPr lang="en-US"/>
          </a:p>
        </p:txBody>
      </p:sp>
    </p:spTree>
    <p:extLst>
      <p:ext uri="{BB962C8B-B14F-4D97-AF65-F5344CB8AC3E}">
        <p14:creationId xmlns:p14="http://schemas.microsoft.com/office/powerpoint/2010/main" val="10690411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44</a:t>
            </a:fld>
            <a:endParaRPr lang="en-US"/>
          </a:p>
        </p:txBody>
      </p:sp>
    </p:spTree>
    <p:extLst>
      <p:ext uri="{BB962C8B-B14F-4D97-AF65-F5344CB8AC3E}">
        <p14:creationId xmlns:p14="http://schemas.microsoft.com/office/powerpoint/2010/main" val="1370048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Severe acute respiratory syndrome-coronavirus (SARS-</a:t>
            </a:r>
            <a:r>
              <a:rPr lang="en-US" sz="1200" b="0" i="0" kern="1200" dirty="0" err="1">
                <a:solidFill>
                  <a:schemeClr val="tx1"/>
                </a:solidFill>
                <a:effectLst/>
                <a:latin typeface="+mn-lt"/>
                <a:ea typeface="+mn-ea"/>
                <a:cs typeface="+mn-cs"/>
              </a:rPr>
              <a:t>CoV</a:t>
            </a:r>
            <a:r>
              <a:rPr lang="en-US" sz="1200" b="0" i="0" kern="1200" dirty="0">
                <a:solidFill>
                  <a:schemeClr val="tx1"/>
                </a:solidFill>
                <a:effectLst/>
                <a:latin typeface="+mn-lt"/>
                <a:ea typeface="+mn-ea"/>
                <a:cs typeface="+mn-cs"/>
              </a:rPr>
              <a:t>) enters target cells through an endosomal pathway</a:t>
            </a:r>
            <a:r>
              <a:rPr lang="en-US" sz="1200" b="0" i="0" kern="1200" baseline="30000" dirty="0">
                <a:solidFill>
                  <a:schemeClr val="tx1"/>
                </a:solidFill>
                <a:effectLst/>
                <a:latin typeface="+mn-lt"/>
                <a:ea typeface="+mn-ea"/>
                <a:cs typeface="+mn-cs"/>
                <a:hlinkClick r:id="rId3" tooltip="Akerstrom, S., Mirazimi, A. &amp; Tan, Y. J. Inhibition of SARS-CoV replication cycle by small interference RNAs silencing specific SARS proteins, 7a/7b, 3a/3b and S. Antiviral Res. 73, 219–227 (2007)."/>
              </a:rPr>
              <a:t>113</a:t>
            </a:r>
            <a:r>
              <a:rPr lang="en-US" sz="1200" b="0" i="0" kern="1200" baseline="30000" dirty="0">
                <a:solidFill>
                  <a:schemeClr val="tx1"/>
                </a:solidFill>
                <a:effectLst/>
                <a:latin typeface="+mn-lt"/>
                <a:ea typeface="+mn-ea"/>
                <a:cs typeface="+mn-cs"/>
              </a:rPr>
              <a:t>,</a:t>
            </a:r>
            <a:r>
              <a:rPr lang="en-US" sz="1200" b="0" i="0" kern="1200" baseline="30000" dirty="0">
                <a:solidFill>
                  <a:schemeClr val="tx1"/>
                </a:solidFill>
                <a:effectLst/>
                <a:latin typeface="+mn-lt"/>
                <a:ea typeface="+mn-ea"/>
                <a:cs typeface="+mn-cs"/>
                <a:hlinkClick r:id="rId4" tooltip="Qinfen, Z. et al. The life cycle of SARS coronavirus in Vero E6 cells. J. Med. Virol. 73, 332–337 (2004)."/>
              </a:rPr>
              <a:t>121</a:t>
            </a:r>
            <a:r>
              <a:rPr lang="en-US" sz="1200" b="0" i="0" kern="1200" baseline="30000" dirty="0">
                <a:solidFill>
                  <a:schemeClr val="tx1"/>
                </a:solidFill>
                <a:effectLst/>
                <a:latin typeface="+mn-lt"/>
                <a:ea typeface="+mn-ea"/>
                <a:cs typeface="+mn-cs"/>
              </a:rPr>
              <a:t>,</a:t>
            </a:r>
            <a:r>
              <a:rPr lang="en-US" sz="1200" b="0" i="0" kern="1200" baseline="30000" dirty="0">
                <a:solidFill>
                  <a:schemeClr val="tx1"/>
                </a:solidFill>
                <a:effectLst/>
                <a:latin typeface="+mn-lt"/>
                <a:ea typeface="+mn-ea"/>
                <a:cs typeface="+mn-cs"/>
                <a:hlinkClick r:id="rId5" tooltip="Frieman, M., Heise, M. &amp; Baric, R. SARS coronavirus and innate immunity. Virus Res. 133, 101–112 (2008)."/>
              </a:rPr>
              <a:t>125</a:t>
            </a:r>
            <a:r>
              <a:rPr lang="en-US" sz="1200" b="0" i="0" kern="1200" baseline="30000" dirty="0">
                <a:solidFill>
                  <a:schemeClr val="tx1"/>
                </a:solidFill>
                <a:effectLst/>
                <a:latin typeface="+mn-lt"/>
                <a:ea typeface="+mn-ea"/>
                <a:cs typeface="+mn-cs"/>
              </a:rPr>
              <a:t>,</a:t>
            </a:r>
            <a:r>
              <a:rPr lang="en-US" sz="1200" b="0" i="0" kern="1200" baseline="30000" dirty="0">
                <a:solidFill>
                  <a:schemeClr val="tx1"/>
                </a:solidFill>
                <a:effectLst/>
                <a:latin typeface="+mn-lt"/>
                <a:ea typeface="+mn-ea"/>
                <a:cs typeface="+mn-cs"/>
                <a:hlinkClick r:id="rId6" tooltip="Weiss, S. R. &amp; Navas-Martin, S. Coronavirus pathogenesis and the emerging pathogen severe acute respiratory syndrome coronavirus. Microbiol. Mol. Biol. Rev. 69, 635–664 (2005)."/>
              </a:rPr>
              <a:t>126</a:t>
            </a:r>
            <a:r>
              <a:rPr lang="en-US" sz="1200" b="0" i="0" kern="1200" baseline="30000" dirty="0">
                <a:solidFill>
                  <a:schemeClr val="tx1"/>
                </a:solidFill>
                <a:effectLst/>
                <a:latin typeface="+mn-lt"/>
                <a:ea typeface="+mn-ea"/>
                <a:cs typeface="+mn-cs"/>
              </a:rPr>
              <a:t>,</a:t>
            </a:r>
            <a:r>
              <a:rPr lang="en-US" sz="1200" b="0" i="0" kern="1200" baseline="30000" dirty="0">
                <a:solidFill>
                  <a:schemeClr val="tx1"/>
                </a:solidFill>
                <a:effectLst/>
                <a:latin typeface="+mn-lt"/>
                <a:ea typeface="+mn-ea"/>
                <a:cs typeface="+mn-cs"/>
                <a:hlinkClick r:id="rId7" tooltip="Holmes, K. V. SARS coronavirus: a new challenge for prevention and therapy. J. Clin. Invest. 111, 1605–1609 (2003)."/>
              </a:rPr>
              <a:t>127</a:t>
            </a:r>
            <a:r>
              <a:rPr lang="en-US" sz="1200" b="0" i="0" kern="1200" dirty="0">
                <a:solidFill>
                  <a:schemeClr val="tx1"/>
                </a:solidFill>
                <a:effectLst/>
                <a:latin typeface="+mn-lt"/>
                <a:ea typeface="+mn-ea"/>
                <a:cs typeface="+mn-cs"/>
              </a:rPr>
              <a:t>. S protein first binds to the cellular receptor angiotensin-converting enzyme 2 (ACE2)</a:t>
            </a:r>
            <a:r>
              <a:rPr lang="en-US" sz="1200" b="0" i="0" kern="1200" baseline="30000" dirty="0">
                <a:solidFill>
                  <a:schemeClr val="tx1"/>
                </a:solidFill>
                <a:effectLst/>
                <a:latin typeface="+mn-lt"/>
                <a:ea typeface="+mn-ea"/>
                <a:cs typeface="+mn-cs"/>
                <a:hlinkClick r:id="rId8" tooltip="Inoue, Y. et al. Clathrin-dependent entry of severe acute respiratory syndrome coronavirus into target cells expressing ACE2 with the cytoplasmic tail deleted. J. Virol. 81, 8722–8729 (2007)."/>
              </a:rPr>
              <a:t>129</a:t>
            </a:r>
            <a:r>
              <a:rPr lang="en-US" sz="1200" b="0" i="0" kern="1200" dirty="0">
                <a:solidFill>
                  <a:schemeClr val="tx1"/>
                </a:solidFill>
                <a:effectLst/>
                <a:latin typeface="+mn-lt"/>
                <a:ea typeface="+mn-ea"/>
                <a:cs typeface="+mn-cs"/>
              </a:rPr>
              <a:t>, and the ACE2–virus complex is then translocated to endosomes, where S protein is cleaved by the endosomal acid proteases (cathepsin L)</a:t>
            </a:r>
            <a:r>
              <a:rPr lang="en-US" sz="1200" b="0" i="0" kern="1200" baseline="30000" dirty="0">
                <a:solidFill>
                  <a:schemeClr val="tx1"/>
                </a:solidFill>
                <a:effectLst/>
                <a:latin typeface="+mn-lt"/>
                <a:ea typeface="+mn-ea"/>
                <a:cs typeface="+mn-cs"/>
                <a:hlinkClick r:id="rId9" tooltip="Simmons, G. et al. Inhibitors of cathepsin L prevent severe acute respiratory syndrome coronavirus entry. Proc. Natl Acad. Sci. USA 102, 11876–11881 (2005)."/>
              </a:rPr>
              <a:t>105</a:t>
            </a:r>
            <a:r>
              <a:rPr lang="en-US" sz="1200" b="0" i="0" kern="1200" dirty="0">
                <a:solidFill>
                  <a:schemeClr val="tx1"/>
                </a:solidFill>
                <a:effectLst/>
                <a:latin typeface="+mn-lt"/>
                <a:ea typeface="+mn-ea"/>
                <a:cs typeface="+mn-cs"/>
              </a:rPr>
              <a:t> to activate its fusion activity. The viral genome is released and translated into viral replicase polyproteins pp1a and 1ab, which are then cleaved into small products by viral proteinases. </a:t>
            </a:r>
            <a:r>
              <a:rPr lang="en-US" sz="1200" b="0" i="0" kern="1200" dirty="0" err="1">
                <a:solidFill>
                  <a:schemeClr val="tx1"/>
                </a:solidFill>
                <a:effectLst/>
                <a:latin typeface="+mn-lt"/>
                <a:ea typeface="+mn-ea"/>
                <a:cs typeface="+mn-cs"/>
              </a:rPr>
              <a:t>Subgenomic</a:t>
            </a:r>
            <a:r>
              <a:rPr lang="en-US" sz="1200" b="0" i="0" kern="1200" dirty="0">
                <a:solidFill>
                  <a:schemeClr val="tx1"/>
                </a:solidFill>
                <a:effectLst/>
                <a:latin typeface="+mn-lt"/>
                <a:ea typeface="+mn-ea"/>
                <a:cs typeface="+mn-cs"/>
              </a:rPr>
              <a:t> negative-strand templates are synthesized from discontinuous transcription on the plus-strand genome and serve as templates for mRNA synthesis. The full-length negative-strand template is made as a template for genomic RNA. Viral nucleocapsids are assembled from genomic RNA and N protein in the cytoplasm, followed by budding into the lumen of the ERGIC (endoplasmic reticulum (ER)–Golgi intermediate compartment)</a:t>
            </a:r>
            <a:r>
              <a:rPr lang="en-US" sz="1200" b="0" i="0" kern="1200" baseline="30000" dirty="0">
                <a:solidFill>
                  <a:schemeClr val="tx1"/>
                </a:solidFill>
                <a:effectLst/>
                <a:latin typeface="+mn-lt"/>
                <a:ea typeface="+mn-ea"/>
                <a:cs typeface="+mn-cs"/>
                <a:hlinkClick r:id="rId10" tooltip="Stertz, S. et al. The intracellular sites of early replication and budding of SARS-coronavirus. Virology 361, 304–315 (2007)."/>
              </a:rPr>
              <a:t>128</a:t>
            </a:r>
            <a:r>
              <a:rPr lang="en-US" sz="1200" b="0" i="0" kern="1200" dirty="0">
                <a:solidFill>
                  <a:schemeClr val="tx1"/>
                </a:solidFill>
                <a:effectLst/>
                <a:latin typeface="+mn-lt"/>
                <a:ea typeface="+mn-ea"/>
                <a:cs typeface="+mn-cs"/>
              </a:rPr>
              <a:t>. Virions are then released from the cell through exocytosis.</a:t>
            </a:r>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3</a:t>
            </a:fld>
            <a:endParaRPr lang="en-US"/>
          </a:p>
        </p:txBody>
      </p:sp>
    </p:spTree>
    <p:extLst>
      <p:ext uri="{BB962C8B-B14F-4D97-AF65-F5344CB8AC3E}">
        <p14:creationId xmlns:p14="http://schemas.microsoft.com/office/powerpoint/2010/main" val="2888726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4</a:t>
            </a:fld>
            <a:endParaRPr lang="en-US"/>
          </a:p>
        </p:txBody>
      </p:sp>
    </p:spTree>
    <p:extLst>
      <p:ext uri="{BB962C8B-B14F-4D97-AF65-F5344CB8AC3E}">
        <p14:creationId xmlns:p14="http://schemas.microsoft.com/office/powerpoint/2010/main" val="1932709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Severe acute respiratory syndrome-coronavirus (SARS-</a:t>
            </a:r>
            <a:r>
              <a:rPr lang="en-US" sz="1200" b="0" i="0" kern="1200" dirty="0" err="1">
                <a:solidFill>
                  <a:schemeClr val="tx1"/>
                </a:solidFill>
                <a:effectLst/>
                <a:latin typeface="+mn-lt"/>
                <a:ea typeface="+mn-ea"/>
                <a:cs typeface="+mn-cs"/>
              </a:rPr>
              <a:t>CoV</a:t>
            </a:r>
            <a:r>
              <a:rPr lang="en-US" sz="1200" b="0" i="0" kern="1200" dirty="0">
                <a:solidFill>
                  <a:schemeClr val="tx1"/>
                </a:solidFill>
                <a:effectLst/>
                <a:latin typeface="+mn-lt"/>
                <a:ea typeface="+mn-ea"/>
                <a:cs typeface="+mn-cs"/>
              </a:rPr>
              <a:t>) enters target cells through an endosomal pathway</a:t>
            </a:r>
            <a:r>
              <a:rPr lang="en-US" sz="1200" b="0" i="0" kern="1200" baseline="30000" dirty="0">
                <a:solidFill>
                  <a:schemeClr val="tx1"/>
                </a:solidFill>
                <a:effectLst/>
                <a:latin typeface="+mn-lt"/>
                <a:ea typeface="+mn-ea"/>
                <a:cs typeface="+mn-cs"/>
                <a:hlinkClick r:id="rId3" tooltip="Akerstrom, S., Mirazimi, A. &amp; Tan, Y. J. Inhibition of SARS-CoV replication cycle by small interference RNAs silencing specific SARS proteins, 7a/7b, 3a/3b and S. Antiviral Res. 73, 219–227 (2007)."/>
              </a:rPr>
              <a:t>113</a:t>
            </a:r>
            <a:r>
              <a:rPr lang="en-US" sz="1200" b="0" i="0" kern="1200" baseline="30000" dirty="0">
                <a:solidFill>
                  <a:schemeClr val="tx1"/>
                </a:solidFill>
                <a:effectLst/>
                <a:latin typeface="+mn-lt"/>
                <a:ea typeface="+mn-ea"/>
                <a:cs typeface="+mn-cs"/>
              </a:rPr>
              <a:t>,</a:t>
            </a:r>
            <a:r>
              <a:rPr lang="en-US" sz="1200" b="0" i="0" kern="1200" baseline="30000" dirty="0">
                <a:solidFill>
                  <a:schemeClr val="tx1"/>
                </a:solidFill>
                <a:effectLst/>
                <a:latin typeface="+mn-lt"/>
                <a:ea typeface="+mn-ea"/>
                <a:cs typeface="+mn-cs"/>
                <a:hlinkClick r:id="rId4" tooltip="Qinfen, Z. et al. The life cycle of SARS coronavirus in Vero E6 cells. J. Med. Virol. 73, 332–337 (2004)."/>
              </a:rPr>
              <a:t>121</a:t>
            </a:r>
            <a:r>
              <a:rPr lang="en-US" sz="1200" b="0" i="0" kern="1200" baseline="30000" dirty="0">
                <a:solidFill>
                  <a:schemeClr val="tx1"/>
                </a:solidFill>
                <a:effectLst/>
                <a:latin typeface="+mn-lt"/>
                <a:ea typeface="+mn-ea"/>
                <a:cs typeface="+mn-cs"/>
              </a:rPr>
              <a:t>,</a:t>
            </a:r>
            <a:r>
              <a:rPr lang="en-US" sz="1200" b="0" i="0" kern="1200" baseline="30000" dirty="0">
                <a:solidFill>
                  <a:schemeClr val="tx1"/>
                </a:solidFill>
                <a:effectLst/>
                <a:latin typeface="+mn-lt"/>
                <a:ea typeface="+mn-ea"/>
                <a:cs typeface="+mn-cs"/>
                <a:hlinkClick r:id="rId5" tooltip="Frieman, M., Heise, M. &amp; Baric, R. SARS coronavirus and innate immunity. Virus Res. 133, 101–112 (2008)."/>
              </a:rPr>
              <a:t>125</a:t>
            </a:r>
            <a:r>
              <a:rPr lang="en-US" sz="1200" b="0" i="0" kern="1200" baseline="30000" dirty="0">
                <a:solidFill>
                  <a:schemeClr val="tx1"/>
                </a:solidFill>
                <a:effectLst/>
                <a:latin typeface="+mn-lt"/>
                <a:ea typeface="+mn-ea"/>
                <a:cs typeface="+mn-cs"/>
              </a:rPr>
              <a:t>,</a:t>
            </a:r>
            <a:r>
              <a:rPr lang="en-US" sz="1200" b="0" i="0" kern="1200" baseline="30000" dirty="0">
                <a:solidFill>
                  <a:schemeClr val="tx1"/>
                </a:solidFill>
                <a:effectLst/>
                <a:latin typeface="+mn-lt"/>
                <a:ea typeface="+mn-ea"/>
                <a:cs typeface="+mn-cs"/>
                <a:hlinkClick r:id="rId6" tooltip="Weiss, S. R. &amp; Navas-Martin, S. Coronavirus pathogenesis and the emerging pathogen severe acute respiratory syndrome coronavirus. Microbiol. Mol. Biol. Rev. 69, 635–664 (2005)."/>
              </a:rPr>
              <a:t>126</a:t>
            </a:r>
            <a:r>
              <a:rPr lang="en-US" sz="1200" b="0" i="0" kern="1200" baseline="30000" dirty="0">
                <a:solidFill>
                  <a:schemeClr val="tx1"/>
                </a:solidFill>
                <a:effectLst/>
                <a:latin typeface="+mn-lt"/>
                <a:ea typeface="+mn-ea"/>
                <a:cs typeface="+mn-cs"/>
              </a:rPr>
              <a:t>,</a:t>
            </a:r>
            <a:r>
              <a:rPr lang="en-US" sz="1200" b="0" i="0" kern="1200" baseline="30000" dirty="0">
                <a:solidFill>
                  <a:schemeClr val="tx1"/>
                </a:solidFill>
                <a:effectLst/>
                <a:latin typeface="+mn-lt"/>
                <a:ea typeface="+mn-ea"/>
                <a:cs typeface="+mn-cs"/>
                <a:hlinkClick r:id="rId7" tooltip="Holmes, K. V. SARS coronavirus: a new challenge for prevention and therapy. J. Clin. Invest. 111, 1605–1609 (2003)."/>
              </a:rPr>
              <a:t>127</a:t>
            </a:r>
            <a:r>
              <a:rPr lang="en-US" sz="1200" b="0" i="0" kern="1200" dirty="0">
                <a:solidFill>
                  <a:schemeClr val="tx1"/>
                </a:solidFill>
                <a:effectLst/>
                <a:latin typeface="+mn-lt"/>
                <a:ea typeface="+mn-ea"/>
                <a:cs typeface="+mn-cs"/>
              </a:rPr>
              <a:t>. S protein first binds to the cellular receptor angiotensin-converting enzyme 2 (ACE2)</a:t>
            </a:r>
            <a:r>
              <a:rPr lang="en-US" sz="1200" b="0" i="0" kern="1200" baseline="30000" dirty="0">
                <a:solidFill>
                  <a:schemeClr val="tx1"/>
                </a:solidFill>
                <a:effectLst/>
                <a:latin typeface="+mn-lt"/>
                <a:ea typeface="+mn-ea"/>
                <a:cs typeface="+mn-cs"/>
                <a:hlinkClick r:id="rId8" tooltip="Inoue, Y. et al. Clathrin-dependent entry of severe acute respiratory syndrome coronavirus into target cells expressing ACE2 with the cytoplasmic tail deleted. J. Virol. 81, 8722–8729 (2007)."/>
              </a:rPr>
              <a:t>129</a:t>
            </a:r>
            <a:r>
              <a:rPr lang="en-US" sz="1200" b="0" i="0" kern="1200" dirty="0">
                <a:solidFill>
                  <a:schemeClr val="tx1"/>
                </a:solidFill>
                <a:effectLst/>
                <a:latin typeface="+mn-lt"/>
                <a:ea typeface="+mn-ea"/>
                <a:cs typeface="+mn-cs"/>
              </a:rPr>
              <a:t>, and the ACE2–virus complex is then translocated to endosomes, where S protein is cleaved by the endosomal acid proteases (cathepsin L)</a:t>
            </a:r>
            <a:r>
              <a:rPr lang="en-US" sz="1200" b="0" i="0" kern="1200" baseline="30000" dirty="0">
                <a:solidFill>
                  <a:schemeClr val="tx1"/>
                </a:solidFill>
                <a:effectLst/>
                <a:latin typeface="+mn-lt"/>
                <a:ea typeface="+mn-ea"/>
                <a:cs typeface="+mn-cs"/>
                <a:hlinkClick r:id="rId9" tooltip="Simmons, G. et al. Inhibitors of cathepsin L prevent severe acute respiratory syndrome coronavirus entry. Proc. Natl Acad. Sci. USA 102, 11876–11881 (2005)."/>
              </a:rPr>
              <a:t>105</a:t>
            </a:r>
            <a:r>
              <a:rPr lang="en-US" sz="1200" b="0" i="0" kern="1200" dirty="0">
                <a:solidFill>
                  <a:schemeClr val="tx1"/>
                </a:solidFill>
                <a:effectLst/>
                <a:latin typeface="+mn-lt"/>
                <a:ea typeface="+mn-ea"/>
                <a:cs typeface="+mn-cs"/>
              </a:rPr>
              <a:t> to activate its fusion activity. The viral genome is released and translated into viral replicase polyproteins pp1a and 1ab, which are then cleaved into small products by viral proteinases. </a:t>
            </a:r>
            <a:r>
              <a:rPr lang="en-US" sz="1200" b="0" i="0" kern="1200" dirty="0" err="1">
                <a:solidFill>
                  <a:schemeClr val="tx1"/>
                </a:solidFill>
                <a:effectLst/>
                <a:latin typeface="+mn-lt"/>
                <a:ea typeface="+mn-ea"/>
                <a:cs typeface="+mn-cs"/>
              </a:rPr>
              <a:t>Subgenomic</a:t>
            </a:r>
            <a:r>
              <a:rPr lang="en-US" sz="1200" b="0" i="0" kern="1200" dirty="0">
                <a:solidFill>
                  <a:schemeClr val="tx1"/>
                </a:solidFill>
                <a:effectLst/>
                <a:latin typeface="+mn-lt"/>
                <a:ea typeface="+mn-ea"/>
                <a:cs typeface="+mn-cs"/>
              </a:rPr>
              <a:t> negative-strand templates are synthesized from discontinuous transcription on the plus-strand genome and serve as templates for mRNA synthesis. The full-length negative-strand template is made as a template for genomic RNA. Viral nucleocapsids are assembled from genomic RNA and N protein in the cytoplasm, followed by budding into the lumen of the ERGIC (endoplasmic reticulum (ER)–Golgi intermediate compartment)</a:t>
            </a:r>
            <a:r>
              <a:rPr lang="en-US" sz="1200" b="0" i="0" kern="1200" baseline="30000" dirty="0">
                <a:solidFill>
                  <a:schemeClr val="tx1"/>
                </a:solidFill>
                <a:effectLst/>
                <a:latin typeface="+mn-lt"/>
                <a:ea typeface="+mn-ea"/>
                <a:cs typeface="+mn-cs"/>
                <a:hlinkClick r:id="rId10" tooltip="Stertz, S. et al. The intracellular sites of early replication and budding of SARS-coronavirus. Virology 361, 304–315 (2007)."/>
              </a:rPr>
              <a:t>128</a:t>
            </a:r>
            <a:r>
              <a:rPr lang="en-US" sz="1200" b="0" i="0" kern="1200" dirty="0">
                <a:solidFill>
                  <a:schemeClr val="tx1"/>
                </a:solidFill>
                <a:effectLst/>
                <a:latin typeface="+mn-lt"/>
                <a:ea typeface="+mn-ea"/>
                <a:cs typeface="+mn-cs"/>
              </a:rPr>
              <a:t>. Virions are then released from the cell through exocytosis.</a:t>
            </a:r>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5</a:t>
            </a:fld>
            <a:endParaRPr lang="en-US"/>
          </a:p>
        </p:txBody>
      </p:sp>
    </p:spTree>
    <p:extLst>
      <p:ext uri="{BB962C8B-B14F-4D97-AF65-F5344CB8AC3E}">
        <p14:creationId xmlns:p14="http://schemas.microsoft.com/office/powerpoint/2010/main" val="2251502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6</a:t>
            </a:fld>
            <a:endParaRPr lang="en-US"/>
          </a:p>
        </p:txBody>
      </p:sp>
    </p:spTree>
    <p:extLst>
      <p:ext uri="{BB962C8B-B14F-4D97-AF65-F5344CB8AC3E}">
        <p14:creationId xmlns:p14="http://schemas.microsoft.com/office/powerpoint/2010/main" val="240658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5f1913ea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5f1913ea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1" i="0" kern="1200" dirty="0">
                <a:solidFill>
                  <a:schemeClr val="tx1"/>
                </a:solidFill>
                <a:effectLst/>
                <a:latin typeface="+mn-lt"/>
                <a:ea typeface="+mn-ea"/>
                <a:cs typeface="+mn-cs"/>
              </a:rPr>
              <a:t>Figure 1:</a:t>
            </a:r>
            <a:r>
              <a:rPr lang="en-US" sz="1200" b="0" i="0" kern="1200" dirty="0">
                <a:solidFill>
                  <a:schemeClr val="tx1"/>
                </a:solidFill>
                <a:effectLst/>
                <a:latin typeface="+mn-lt"/>
                <a:ea typeface="+mn-ea"/>
                <a:cs typeface="+mn-cs"/>
              </a:rPr>
              <a:t> Illustration of the mapping process. The input consists of a set of reads and a reference genome. In the middle, it gives the results of mapping: the locations of the reads on the reference genome. The first read is aligned at position 100 and the alignment has two mismatches. The second read is aligned at position 114. It is a local alignment with clippings on the left and right. The third read is aligned at position 123. It consists of a 2-base insertion and a 1-base deletion.</a:t>
            </a:r>
            <a:endParaRPr dirty="0"/>
          </a:p>
        </p:txBody>
      </p:sp>
    </p:spTree>
    <p:extLst>
      <p:ext uri="{BB962C8B-B14F-4D97-AF65-F5344CB8AC3E}">
        <p14:creationId xmlns:p14="http://schemas.microsoft.com/office/powerpoint/2010/main" val="3434130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GC-content</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guanine-cytosine content</a:t>
            </a:r>
            <a:r>
              <a:rPr lang="en-US" sz="1200" b="0" i="0" kern="1200" dirty="0">
                <a:solidFill>
                  <a:schemeClr val="tx1"/>
                </a:solidFill>
                <a:effectLst/>
                <a:latin typeface="+mn-lt"/>
                <a:ea typeface="+mn-ea"/>
                <a:cs typeface="+mn-cs"/>
              </a:rPr>
              <a:t>) is the percentage of </a:t>
            </a:r>
            <a:r>
              <a:rPr lang="en-US" sz="1200" b="0" i="0" u="none" strike="noStrike" kern="1200" dirty="0">
                <a:solidFill>
                  <a:schemeClr val="tx1"/>
                </a:solidFill>
                <a:effectLst/>
                <a:latin typeface="+mn-lt"/>
                <a:ea typeface="+mn-ea"/>
                <a:cs typeface="+mn-cs"/>
                <a:hlinkClick r:id="rId3" tooltip="Nitrogenous bases"/>
              </a:rPr>
              <a:t>bases</a:t>
            </a:r>
            <a:r>
              <a:rPr lang="en-US" sz="1200" b="0" i="0" kern="1200" dirty="0">
                <a:solidFill>
                  <a:schemeClr val="tx1"/>
                </a:solidFill>
                <a:effectLst/>
                <a:latin typeface="+mn-lt"/>
                <a:ea typeface="+mn-ea"/>
                <a:cs typeface="+mn-cs"/>
              </a:rPr>
              <a:t> in a </a:t>
            </a:r>
            <a:r>
              <a:rPr lang="en-US" sz="1200" b="0" i="0" u="none" strike="noStrike" kern="1200" dirty="0">
                <a:solidFill>
                  <a:schemeClr val="tx1"/>
                </a:solidFill>
                <a:effectLst/>
                <a:latin typeface="+mn-lt"/>
                <a:ea typeface="+mn-ea"/>
                <a:cs typeface="+mn-cs"/>
                <a:hlinkClick r:id="rId4" tooltip="DNA"/>
              </a:rPr>
              <a:t>DNA</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hlinkClick r:id="rId5" tooltip="RNA"/>
              </a:rPr>
              <a:t>RNA</a:t>
            </a:r>
            <a:r>
              <a:rPr lang="en-US" sz="1200" b="0" i="0" kern="1200" dirty="0">
                <a:solidFill>
                  <a:schemeClr val="tx1"/>
                </a:solidFill>
                <a:effectLst/>
                <a:latin typeface="+mn-lt"/>
                <a:ea typeface="+mn-ea"/>
                <a:cs typeface="+mn-cs"/>
              </a:rPr>
              <a:t> molecule that are either G or C out of an implied four total bases.</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FastQC</a:t>
            </a:r>
            <a:r>
              <a:rPr lang="en-US" sz="1200" b="0" i="0" kern="1200" dirty="0">
                <a:solidFill>
                  <a:schemeClr val="tx1"/>
                </a:solidFill>
                <a:effectLst/>
                <a:latin typeface="+mn-lt"/>
                <a:ea typeface="+mn-ea"/>
                <a:cs typeface="+mn-cs"/>
              </a:rPr>
              <a:t> plot is a histogram of the number of reads on the y axis, and the mean GC % of the reads in that bin.</a:t>
            </a:r>
          </a:p>
          <a:p>
            <a:r>
              <a:rPr lang="en-US" sz="1200" b="0" i="0" kern="1200" dirty="0">
                <a:solidFill>
                  <a:schemeClr val="tx1"/>
                </a:solidFill>
                <a:effectLst/>
                <a:latin typeface="+mn-lt"/>
                <a:ea typeface="+mn-ea"/>
                <a:cs typeface="+mn-cs"/>
              </a:rPr>
              <a:t>So this peaks around 50%, so most reads have between 40-60% of GC%</a:t>
            </a:r>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15</a:t>
            </a:fld>
            <a:endParaRPr lang="en-US"/>
          </a:p>
        </p:txBody>
      </p:sp>
    </p:spTree>
    <p:extLst>
      <p:ext uri="{BB962C8B-B14F-4D97-AF65-F5344CB8AC3E}">
        <p14:creationId xmlns:p14="http://schemas.microsoft.com/office/powerpoint/2010/main" val="1939530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 normal random library you would expect to see a roughly normal distribution of GC content where the central peak corresponds to the overall GC content of the underlying genome. </a:t>
            </a:r>
          </a:p>
          <a:p>
            <a:r>
              <a:rPr lang="en-US" sz="1200" b="0" i="0" kern="1200" dirty="0">
                <a:solidFill>
                  <a:schemeClr val="tx1"/>
                </a:solidFill>
                <a:effectLst/>
                <a:latin typeface="+mn-lt"/>
                <a:ea typeface="+mn-ea"/>
                <a:cs typeface="+mn-cs"/>
              </a:rPr>
              <a:t>Since we don't know the the GC content of the genome, a theoretical distribution (blue) is created based on observed distribution.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 unusually shaped distribution could indicate a contaminated library or some other kinds of biased subset of reads mixed in.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Sharp peaks on an otherwise smooth distribution are normally the result of a specific contaminant (adapter dimers for example), which may well be picked up by the overrepresented sequences module. Broader peaks may represent contamination with a different species.</a:t>
            </a:r>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16</a:t>
            </a:fld>
            <a:endParaRPr lang="en-US"/>
          </a:p>
        </p:txBody>
      </p:sp>
    </p:spTree>
    <p:extLst>
      <p:ext uri="{BB962C8B-B14F-4D97-AF65-F5344CB8AC3E}">
        <p14:creationId xmlns:p14="http://schemas.microsoft.com/office/powerpoint/2010/main" val="4238683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FAE1C-7E74-D947-A28D-9C38D973F2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611C3FF-2EB6-AD40-B538-AF8159F33B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BD4D09-8444-9A46-A109-B477BAC651CD}"/>
              </a:ext>
            </a:extLst>
          </p:cNvPr>
          <p:cNvSpPr>
            <a:spLocks noGrp="1"/>
          </p:cNvSpPr>
          <p:nvPr>
            <p:ph type="dt" sz="half" idx="10"/>
          </p:nvPr>
        </p:nvSpPr>
        <p:spPr/>
        <p:txBody>
          <a:bodyPr/>
          <a:lstStyle/>
          <a:p>
            <a:fld id="{23484C70-F1E9-934E-A80F-7088EAC1A950}" type="datetimeFigureOut">
              <a:rPr lang="en-US" smtClean="0"/>
              <a:t>11/16/21</a:t>
            </a:fld>
            <a:endParaRPr lang="en-US"/>
          </a:p>
        </p:txBody>
      </p:sp>
      <p:sp>
        <p:nvSpPr>
          <p:cNvPr id="5" name="Footer Placeholder 4">
            <a:extLst>
              <a:ext uri="{FF2B5EF4-FFF2-40B4-BE49-F238E27FC236}">
                <a16:creationId xmlns:a16="http://schemas.microsoft.com/office/drawing/2014/main" id="{0B751DB1-D8B4-054A-9168-F46E01AF4D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A0CE7-423C-6145-B6A8-50ADB2857289}"/>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3731303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3ADEA-6809-344F-BB60-EBBD429EA4D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ABA0CE-670A-F24F-B75E-BCCF847482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D94A5F-B50A-844E-BDC1-FC97635025CE}"/>
              </a:ext>
            </a:extLst>
          </p:cNvPr>
          <p:cNvSpPr>
            <a:spLocks noGrp="1"/>
          </p:cNvSpPr>
          <p:nvPr>
            <p:ph type="dt" sz="half" idx="10"/>
          </p:nvPr>
        </p:nvSpPr>
        <p:spPr/>
        <p:txBody>
          <a:bodyPr/>
          <a:lstStyle/>
          <a:p>
            <a:fld id="{23484C70-F1E9-934E-A80F-7088EAC1A950}" type="datetimeFigureOut">
              <a:rPr lang="en-US" smtClean="0"/>
              <a:t>11/16/21</a:t>
            </a:fld>
            <a:endParaRPr lang="en-US"/>
          </a:p>
        </p:txBody>
      </p:sp>
      <p:sp>
        <p:nvSpPr>
          <p:cNvPr id="5" name="Footer Placeholder 4">
            <a:extLst>
              <a:ext uri="{FF2B5EF4-FFF2-40B4-BE49-F238E27FC236}">
                <a16:creationId xmlns:a16="http://schemas.microsoft.com/office/drawing/2014/main" id="{735B450A-5B02-0D46-BB36-3F6A61E6A7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081239-6590-FA42-85F0-E91CFE5DFCAB}"/>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2911639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1FEBD1-92F7-8548-88E0-821045E0F44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4D6CBAE-AC55-A24A-91FF-960311AF8D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11404-F406-BF42-9717-A05A12C6F971}"/>
              </a:ext>
            </a:extLst>
          </p:cNvPr>
          <p:cNvSpPr>
            <a:spLocks noGrp="1"/>
          </p:cNvSpPr>
          <p:nvPr>
            <p:ph type="dt" sz="half" idx="10"/>
          </p:nvPr>
        </p:nvSpPr>
        <p:spPr/>
        <p:txBody>
          <a:bodyPr/>
          <a:lstStyle/>
          <a:p>
            <a:fld id="{23484C70-F1E9-934E-A80F-7088EAC1A950}" type="datetimeFigureOut">
              <a:rPr lang="en-US" smtClean="0"/>
              <a:t>11/16/21</a:t>
            </a:fld>
            <a:endParaRPr lang="en-US"/>
          </a:p>
        </p:txBody>
      </p:sp>
      <p:sp>
        <p:nvSpPr>
          <p:cNvPr id="5" name="Footer Placeholder 4">
            <a:extLst>
              <a:ext uri="{FF2B5EF4-FFF2-40B4-BE49-F238E27FC236}">
                <a16:creationId xmlns:a16="http://schemas.microsoft.com/office/drawing/2014/main" id="{8712AB40-10F4-7D4C-BE6B-8C23CA93BB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8AC6D0-76FE-094C-9BBC-553F53732A93}"/>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4356584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13819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914A7-0F0E-9047-BEB7-8B208F31CC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D5BFD5-98F2-884F-88A8-151119F688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D16167-5514-004A-9AEC-F6C340972752}"/>
              </a:ext>
            </a:extLst>
          </p:cNvPr>
          <p:cNvSpPr>
            <a:spLocks noGrp="1"/>
          </p:cNvSpPr>
          <p:nvPr>
            <p:ph type="dt" sz="half" idx="10"/>
          </p:nvPr>
        </p:nvSpPr>
        <p:spPr/>
        <p:txBody>
          <a:bodyPr/>
          <a:lstStyle/>
          <a:p>
            <a:fld id="{23484C70-F1E9-934E-A80F-7088EAC1A950}" type="datetimeFigureOut">
              <a:rPr lang="en-US" smtClean="0"/>
              <a:t>11/16/21</a:t>
            </a:fld>
            <a:endParaRPr lang="en-US"/>
          </a:p>
        </p:txBody>
      </p:sp>
      <p:sp>
        <p:nvSpPr>
          <p:cNvPr id="5" name="Footer Placeholder 4">
            <a:extLst>
              <a:ext uri="{FF2B5EF4-FFF2-40B4-BE49-F238E27FC236}">
                <a16:creationId xmlns:a16="http://schemas.microsoft.com/office/drawing/2014/main" id="{0A2CE3AD-6BA0-5647-95E9-27CCC6BEB8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7342B4-B3F0-9F40-B615-DA2AB457570C}"/>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1485605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6E107-088C-D349-9FF4-BFB0D24607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B4AE11-A598-6C46-A756-700E78114C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96ED9F-9911-A149-BA67-12160B3FCBA9}"/>
              </a:ext>
            </a:extLst>
          </p:cNvPr>
          <p:cNvSpPr>
            <a:spLocks noGrp="1"/>
          </p:cNvSpPr>
          <p:nvPr>
            <p:ph type="dt" sz="half" idx="10"/>
          </p:nvPr>
        </p:nvSpPr>
        <p:spPr/>
        <p:txBody>
          <a:bodyPr/>
          <a:lstStyle/>
          <a:p>
            <a:fld id="{23484C70-F1E9-934E-A80F-7088EAC1A950}" type="datetimeFigureOut">
              <a:rPr lang="en-US" smtClean="0"/>
              <a:t>11/16/21</a:t>
            </a:fld>
            <a:endParaRPr lang="en-US"/>
          </a:p>
        </p:txBody>
      </p:sp>
      <p:sp>
        <p:nvSpPr>
          <p:cNvPr id="5" name="Footer Placeholder 4">
            <a:extLst>
              <a:ext uri="{FF2B5EF4-FFF2-40B4-BE49-F238E27FC236}">
                <a16:creationId xmlns:a16="http://schemas.microsoft.com/office/drawing/2014/main" id="{6C7B7C99-61CF-7742-AE08-802ECE3F00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4FD285-2053-684D-B660-743A1CB97068}"/>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1179471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01C64-322F-F549-9011-FAA6C8F8B1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5242F6-7B27-344A-8DDE-462D3E76D9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ED9095-8850-B448-A2D9-811D36D0C9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EDC049-55F6-6742-9455-527097698800}"/>
              </a:ext>
            </a:extLst>
          </p:cNvPr>
          <p:cNvSpPr>
            <a:spLocks noGrp="1"/>
          </p:cNvSpPr>
          <p:nvPr>
            <p:ph type="dt" sz="half" idx="10"/>
          </p:nvPr>
        </p:nvSpPr>
        <p:spPr/>
        <p:txBody>
          <a:bodyPr/>
          <a:lstStyle/>
          <a:p>
            <a:fld id="{23484C70-F1E9-934E-A80F-7088EAC1A950}" type="datetimeFigureOut">
              <a:rPr lang="en-US" smtClean="0"/>
              <a:t>11/16/21</a:t>
            </a:fld>
            <a:endParaRPr lang="en-US"/>
          </a:p>
        </p:txBody>
      </p:sp>
      <p:sp>
        <p:nvSpPr>
          <p:cNvPr id="6" name="Footer Placeholder 5">
            <a:extLst>
              <a:ext uri="{FF2B5EF4-FFF2-40B4-BE49-F238E27FC236}">
                <a16:creationId xmlns:a16="http://schemas.microsoft.com/office/drawing/2014/main" id="{499A9A09-07E0-5742-AD80-B59B2A4458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C6D166-DD1E-B14B-BE52-A8A14F1D3D14}"/>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814600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FBEA5-2F77-0A41-A248-6F04942781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6BEF321-673A-054F-B3AD-08A52C287C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C2E063-C13E-064F-AE59-423C2A7AF2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EA51D9-58AA-3F4B-84CB-19A9D591BB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BF584F-DD9E-184B-9E0F-52C3CBFF41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EEECF3-1660-1143-BD57-C5FD20C2E661}"/>
              </a:ext>
            </a:extLst>
          </p:cNvPr>
          <p:cNvSpPr>
            <a:spLocks noGrp="1"/>
          </p:cNvSpPr>
          <p:nvPr>
            <p:ph type="dt" sz="half" idx="10"/>
          </p:nvPr>
        </p:nvSpPr>
        <p:spPr/>
        <p:txBody>
          <a:bodyPr/>
          <a:lstStyle/>
          <a:p>
            <a:fld id="{23484C70-F1E9-934E-A80F-7088EAC1A950}" type="datetimeFigureOut">
              <a:rPr lang="en-US" smtClean="0"/>
              <a:t>11/16/21</a:t>
            </a:fld>
            <a:endParaRPr lang="en-US"/>
          </a:p>
        </p:txBody>
      </p:sp>
      <p:sp>
        <p:nvSpPr>
          <p:cNvPr id="8" name="Footer Placeholder 7">
            <a:extLst>
              <a:ext uri="{FF2B5EF4-FFF2-40B4-BE49-F238E27FC236}">
                <a16:creationId xmlns:a16="http://schemas.microsoft.com/office/drawing/2014/main" id="{A8D6B768-D790-2D4F-9972-8EB02594D7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DE8FD09-228A-9B46-A5E8-394513C9A1FB}"/>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2485942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B8C94-FF0C-B14D-8209-2CB258B1C1D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B8CCE60-0C20-0844-88F5-61392179B698}"/>
              </a:ext>
            </a:extLst>
          </p:cNvPr>
          <p:cNvSpPr>
            <a:spLocks noGrp="1"/>
          </p:cNvSpPr>
          <p:nvPr>
            <p:ph type="dt" sz="half" idx="10"/>
          </p:nvPr>
        </p:nvSpPr>
        <p:spPr/>
        <p:txBody>
          <a:bodyPr/>
          <a:lstStyle/>
          <a:p>
            <a:fld id="{23484C70-F1E9-934E-A80F-7088EAC1A950}" type="datetimeFigureOut">
              <a:rPr lang="en-US" smtClean="0"/>
              <a:t>11/16/21</a:t>
            </a:fld>
            <a:endParaRPr lang="en-US"/>
          </a:p>
        </p:txBody>
      </p:sp>
      <p:sp>
        <p:nvSpPr>
          <p:cNvPr id="4" name="Footer Placeholder 3">
            <a:extLst>
              <a:ext uri="{FF2B5EF4-FFF2-40B4-BE49-F238E27FC236}">
                <a16:creationId xmlns:a16="http://schemas.microsoft.com/office/drawing/2014/main" id="{EE4EC829-DAF1-D943-864F-0E6296D0F7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1680A2D-6843-B34A-99E4-CB3BB76EC76D}"/>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2315907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857A46-5EED-F244-B669-577FA6729282}"/>
              </a:ext>
            </a:extLst>
          </p:cNvPr>
          <p:cNvSpPr>
            <a:spLocks noGrp="1"/>
          </p:cNvSpPr>
          <p:nvPr>
            <p:ph type="dt" sz="half" idx="10"/>
          </p:nvPr>
        </p:nvSpPr>
        <p:spPr/>
        <p:txBody>
          <a:bodyPr/>
          <a:lstStyle/>
          <a:p>
            <a:fld id="{23484C70-F1E9-934E-A80F-7088EAC1A950}" type="datetimeFigureOut">
              <a:rPr lang="en-US" smtClean="0"/>
              <a:t>11/16/21</a:t>
            </a:fld>
            <a:endParaRPr lang="en-US"/>
          </a:p>
        </p:txBody>
      </p:sp>
      <p:sp>
        <p:nvSpPr>
          <p:cNvPr id="3" name="Footer Placeholder 2">
            <a:extLst>
              <a:ext uri="{FF2B5EF4-FFF2-40B4-BE49-F238E27FC236}">
                <a16:creationId xmlns:a16="http://schemas.microsoft.com/office/drawing/2014/main" id="{4532851D-DF31-5944-90C4-78E244AA68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B19B746-17A0-7A44-9E07-B23615A63359}"/>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511870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B301F-779E-E94F-B939-927FBB84BF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574BC13-5007-C749-9440-FAD8F0C1E0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75704D2-420F-9143-93F2-DECFD0C620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C7D15A-BDC6-FC42-A1A6-65799011FC8B}"/>
              </a:ext>
            </a:extLst>
          </p:cNvPr>
          <p:cNvSpPr>
            <a:spLocks noGrp="1"/>
          </p:cNvSpPr>
          <p:nvPr>
            <p:ph type="dt" sz="half" idx="10"/>
          </p:nvPr>
        </p:nvSpPr>
        <p:spPr/>
        <p:txBody>
          <a:bodyPr/>
          <a:lstStyle/>
          <a:p>
            <a:fld id="{23484C70-F1E9-934E-A80F-7088EAC1A950}" type="datetimeFigureOut">
              <a:rPr lang="en-US" smtClean="0"/>
              <a:t>11/16/21</a:t>
            </a:fld>
            <a:endParaRPr lang="en-US"/>
          </a:p>
        </p:txBody>
      </p:sp>
      <p:sp>
        <p:nvSpPr>
          <p:cNvPr id="6" name="Footer Placeholder 5">
            <a:extLst>
              <a:ext uri="{FF2B5EF4-FFF2-40B4-BE49-F238E27FC236}">
                <a16:creationId xmlns:a16="http://schemas.microsoft.com/office/drawing/2014/main" id="{5D10E684-4766-754B-8A4D-35587D2632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55BCA3-DC4F-1F42-B3E8-D842847BA146}"/>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2246167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A976F-AFCD-A345-A065-3EE9FA276C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F098AD3-B460-864D-A2B4-D516EB0C7E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4D0CF0-03A1-0D4A-AAD9-09630776DB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77977F-8A15-0149-812C-6268616FA76F}"/>
              </a:ext>
            </a:extLst>
          </p:cNvPr>
          <p:cNvSpPr>
            <a:spLocks noGrp="1"/>
          </p:cNvSpPr>
          <p:nvPr>
            <p:ph type="dt" sz="half" idx="10"/>
          </p:nvPr>
        </p:nvSpPr>
        <p:spPr/>
        <p:txBody>
          <a:bodyPr/>
          <a:lstStyle/>
          <a:p>
            <a:fld id="{23484C70-F1E9-934E-A80F-7088EAC1A950}" type="datetimeFigureOut">
              <a:rPr lang="en-US" smtClean="0"/>
              <a:t>11/16/21</a:t>
            </a:fld>
            <a:endParaRPr lang="en-US"/>
          </a:p>
        </p:txBody>
      </p:sp>
      <p:sp>
        <p:nvSpPr>
          <p:cNvPr id="6" name="Footer Placeholder 5">
            <a:extLst>
              <a:ext uri="{FF2B5EF4-FFF2-40B4-BE49-F238E27FC236}">
                <a16:creationId xmlns:a16="http://schemas.microsoft.com/office/drawing/2014/main" id="{50812C35-9466-0A49-BE4D-B4C37D8BCF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7B0841-D72A-124A-A73B-1A5BD90D9D88}"/>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657157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8C5482-353F-734F-BB8E-FADB7209A9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3155E2-1D14-CF44-959D-CEF1AB4939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A74350-2BAC-074D-9BB5-B6256D896E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484C70-F1E9-934E-A80F-7088EAC1A950}" type="datetimeFigureOut">
              <a:rPr lang="en-US" smtClean="0"/>
              <a:t>11/16/21</a:t>
            </a:fld>
            <a:endParaRPr lang="en-US"/>
          </a:p>
        </p:txBody>
      </p:sp>
      <p:sp>
        <p:nvSpPr>
          <p:cNvPr id="5" name="Footer Placeholder 4">
            <a:extLst>
              <a:ext uri="{FF2B5EF4-FFF2-40B4-BE49-F238E27FC236}">
                <a16:creationId xmlns:a16="http://schemas.microsoft.com/office/drawing/2014/main" id="{46B58642-AA87-BA49-B37D-49761CC343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F34EF93-41F2-D14B-BEC7-9766ED8F4C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5A7D84-B8C0-384E-8AA2-864A5D0A667D}" type="slidenum">
              <a:rPr lang="en-US" smtClean="0"/>
              <a:t>‹#›</a:t>
            </a:fld>
            <a:endParaRPr lang="en-US"/>
          </a:p>
        </p:txBody>
      </p:sp>
    </p:spTree>
    <p:extLst>
      <p:ext uri="{BB962C8B-B14F-4D97-AF65-F5344CB8AC3E}">
        <p14:creationId xmlns:p14="http://schemas.microsoft.com/office/powerpoint/2010/main" val="32114770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sites.google.com/site/himbcorelab/illumina_sequencing" TargetMode="External"/><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hyperlink" Target="https://www.illumina.com/company/video-hub/fCd6B5HRaZ8.html"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biostars.org/p/267167/"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image" Target="../media/image18.png"/><Relationship Id="rId16"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sequencing.qcfail.com/articles/positional-sequence-bias-in-random-primed-librarie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sequencing.qcfail.com/" TargetMode="Externa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hyperlink" Target="mailto:Rebecca.batorsky@tufts.edu" TargetMode="External"/><Relationship Id="rId10" Type="http://schemas.openxmlformats.org/officeDocument/2006/relationships/image" Target="../media/image6.png"/><Relationship Id="rId4" Type="http://schemas.openxmlformats.org/officeDocument/2006/relationships/hyperlink" Target="https://it.tufts.edu/research-technology/bioinformatics" TargetMode="External"/><Relationship Id="rId9" Type="http://schemas.openxmlformats.org/officeDocument/2006/relationships/image" Target="../media/image5.png"/><Relationship Id="rId14"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hyperlink" Target="https://galaxy.cluster.tufts.edu/" TargetMode="External"/><Relationship Id="rId4" Type="http://schemas.openxmlformats.org/officeDocument/2006/relationships/hyperlink" Target="https://access.tufts.edu/vpn"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galaxy.cluster.tufts.edu/"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rbatorsky.github.io/intro-to-rnaseq-with-galaxy/"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FASTQ_format" TargetMode="External"/><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sequencing.qcfail.com/articles/positional-sequence-bias-in-random-primed-libraries/"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sequencing.qcfail.com/" TargetMode="Externa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hyperlink" Target="https://www.ncbi.nlm.nih.gov/pmc/articles/PMC3530905/" TargetMode="Externa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broadinstitute.github.io/picard/explain-flags.html" TargetMode="External"/><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useast.ensembl.org/info/website/upload/gff.html"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sites.google.com/site/himbcorelab/illumina_sequencing" TargetMode="External"/><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sites.google.com/site/himbcorelab/illumina_sequencing" TargetMode="External"/><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sites.google.com/site/himbcorelab/illumina_sequencing" TargetMode="External"/><Relationship Id="rId2" Type="http://schemas.openxmlformats.org/officeDocument/2006/relationships/image" Target="../media/image1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C1B8A2D-BFA4-9947-A460-DAE146DA9E34}"/>
              </a:ext>
            </a:extLst>
          </p:cNvPr>
          <p:cNvSpPr>
            <a:spLocks noGrp="1"/>
          </p:cNvSpPr>
          <p:nvPr>
            <p:ph type="ctrTitle"/>
          </p:nvPr>
        </p:nvSpPr>
        <p:spPr>
          <a:xfrm>
            <a:off x="838199" y="4525347"/>
            <a:ext cx="6801321" cy="1737360"/>
          </a:xfrm>
        </p:spPr>
        <p:txBody>
          <a:bodyPr anchor="ctr">
            <a:normAutofit fontScale="90000"/>
          </a:bodyPr>
          <a:lstStyle/>
          <a:p>
            <a:pPr algn="r"/>
            <a:r>
              <a:rPr lang="en-US" sz="5600" dirty="0"/>
              <a:t>Intro to Next Generation Sequencing Data Analysis with Galaxy</a:t>
            </a:r>
          </a:p>
        </p:txBody>
      </p:sp>
      <p:sp>
        <p:nvSpPr>
          <p:cNvPr id="3" name="Subtitle 2">
            <a:extLst>
              <a:ext uri="{FF2B5EF4-FFF2-40B4-BE49-F238E27FC236}">
                <a16:creationId xmlns:a16="http://schemas.microsoft.com/office/drawing/2014/main" id="{9E2B9A9B-C1C9-F246-8CC5-B7B2F31D89ED}"/>
              </a:ext>
            </a:extLst>
          </p:cNvPr>
          <p:cNvSpPr>
            <a:spLocks noGrp="1"/>
          </p:cNvSpPr>
          <p:nvPr>
            <p:ph type="subTitle" idx="1"/>
          </p:nvPr>
        </p:nvSpPr>
        <p:spPr>
          <a:xfrm>
            <a:off x="7961258" y="4525347"/>
            <a:ext cx="4005452" cy="1610410"/>
          </a:xfrm>
        </p:spPr>
        <p:txBody>
          <a:bodyPr anchor="ctr">
            <a:normAutofit/>
          </a:bodyPr>
          <a:lstStyle/>
          <a:p>
            <a:pPr algn="l"/>
            <a:r>
              <a:rPr lang="en-US" dirty="0"/>
              <a:t>Rebecca </a:t>
            </a:r>
            <a:r>
              <a:rPr lang="en-US" dirty="0" err="1"/>
              <a:t>Batorsky</a:t>
            </a:r>
            <a:endParaRPr lang="en-US" dirty="0"/>
          </a:p>
          <a:p>
            <a:pPr algn="l"/>
            <a:r>
              <a:rPr lang="en-US" dirty="0" err="1"/>
              <a:t>Pr</a:t>
            </a:r>
            <a:r>
              <a:rPr lang="en-US" dirty="0"/>
              <a:t> Bioinformatics Scientist</a:t>
            </a:r>
          </a:p>
          <a:p>
            <a:pPr algn="l"/>
            <a:r>
              <a:rPr lang="en-US" dirty="0"/>
              <a:t>Nov 2021</a:t>
            </a:r>
          </a:p>
        </p:txBody>
      </p:sp>
      <p:sp>
        <p:nvSpPr>
          <p:cNvPr id="10" name="Oval 9">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920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Next Generation Sequencing (NGS)</a:t>
            </a:r>
          </a:p>
        </p:txBody>
      </p:sp>
      <p:pic>
        <p:nvPicPr>
          <p:cNvPr id="7" name="Picture 6" descr="A screenshot of a cell phone&#10;&#10;Description automatically generated">
            <a:extLst>
              <a:ext uri="{FF2B5EF4-FFF2-40B4-BE49-F238E27FC236}">
                <a16:creationId xmlns:a16="http://schemas.microsoft.com/office/drawing/2014/main" id="{54BD6F3E-CCB7-0B48-8B6C-09902B9C62B1}"/>
              </a:ext>
            </a:extLst>
          </p:cNvPr>
          <p:cNvPicPr>
            <a:picLocks noChangeAspect="1"/>
          </p:cNvPicPr>
          <p:nvPr/>
        </p:nvPicPr>
        <p:blipFill rotWithShape="1">
          <a:blip r:embed="rId2"/>
          <a:srcRect t="50926" r="33261"/>
          <a:stretch/>
        </p:blipFill>
        <p:spPr>
          <a:xfrm>
            <a:off x="2271713" y="888329"/>
            <a:ext cx="5600700" cy="5577443"/>
          </a:xfrm>
          <a:prstGeom prst="rect">
            <a:avLst/>
          </a:prstGeom>
        </p:spPr>
      </p:pic>
      <p:sp>
        <p:nvSpPr>
          <p:cNvPr id="8" name="Rectangle 7">
            <a:extLst>
              <a:ext uri="{FF2B5EF4-FFF2-40B4-BE49-F238E27FC236}">
                <a16:creationId xmlns:a16="http://schemas.microsoft.com/office/drawing/2014/main" id="{094DFACB-D2BD-9F4C-A3CE-8835580D642B}"/>
              </a:ext>
            </a:extLst>
          </p:cNvPr>
          <p:cNvSpPr/>
          <p:nvPr/>
        </p:nvSpPr>
        <p:spPr>
          <a:xfrm>
            <a:off x="6022428" y="6488668"/>
            <a:ext cx="7467600" cy="369332"/>
          </a:xfrm>
          <a:prstGeom prst="rect">
            <a:avLst/>
          </a:prstGeom>
        </p:spPr>
        <p:txBody>
          <a:bodyPr wrap="square">
            <a:spAutoFit/>
          </a:bodyPr>
          <a:lstStyle/>
          <a:p>
            <a:r>
              <a:rPr lang="en-US" dirty="0">
                <a:hlinkClick r:id="rId3"/>
              </a:rPr>
              <a:t>https://sites.google.com/site/himbcorelab/illumina_sequencing</a:t>
            </a:r>
            <a:endParaRPr lang="en-US" dirty="0"/>
          </a:p>
        </p:txBody>
      </p:sp>
      <p:sp>
        <p:nvSpPr>
          <p:cNvPr id="3" name="TextBox 2">
            <a:extLst>
              <a:ext uri="{FF2B5EF4-FFF2-40B4-BE49-F238E27FC236}">
                <a16:creationId xmlns:a16="http://schemas.microsoft.com/office/drawing/2014/main" id="{3614DC05-1A37-3F42-8922-DB392B95E532}"/>
              </a:ext>
            </a:extLst>
          </p:cNvPr>
          <p:cNvSpPr txBox="1"/>
          <p:nvPr/>
        </p:nvSpPr>
        <p:spPr>
          <a:xfrm>
            <a:off x="8767501" y="2478709"/>
            <a:ext cx="2753249" cy="646331"/>
          </a:xfrm>
          <a:prstGeom prst="rect">
            <a:avLst/>
          </a:prstGeom>
          <a:noFill/>
        </p:spPr>
        <p:txBody>
          <a:bodyPr wrap="square" rtlCol="0">
            <a:spAutoFit/>
          </a:bodyPr>
          <a:lstStyle/>
          <a:p>
            <a:r>
              <a:rPr lang="en-US" dirty="0">
                <a:hlinkClick r:id="rId4"/>
              </a:rPr>
              <a:t>This Illumina video</a:t>
            </a:r>
            <a:r>
              <a:rPr lang="en-US" dirty="0"/>
              <a:t> is great for visualization!</a:t>
            </a:r>
          </a:p>
        </p:txBody>
      </p:sp>
    </p:spTree>
    <p:extLst>
      <p:ext uri="{BB962C8B-B14F-4D97-AF65-F5344CB8AC3E}">
        <p14:creationId xmlns:p14="http://schemas.microsoft.com/office/powerpoint/2010/main" val="945332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Paired end vs Single end reads</a:t>
            </a:r>
          </a:p>
        </p:txBody>
      </p:sp>
      <p:pic>
        <p:nvPicPr>
          <p:cNvPr id="13" name="Picture 12" descr="In paired-end reads, both ends of the fragment are sequenced. In single-end (what you called unpaired) only one end is sequenced.">
            <a:extLst>
              <a:ext uri="{FF2B5EF4-FFF2-40B4-BE49-F238E27FC236}">
                <a16:creationId xmlns:a16="http://schemas.microsoft.com/office/drawing/2014/main" id="{92ADDE9B-EFBC-984D-A2A5-DF34698A87DA}"/>
              </a:ext>
            </a:extLst>
          </p:cNvPr>
          <p:cNvPicPr>
            <a:picLocks noChangeAspect="1"/>
          </p:cNvPicPr>
          <p:nvPr/>
        </p:nvPicPr>
        <p:blipFill>
          <a:blip r:embed="rId2"/>
          <a:stretch>
            <a:fillRect/>
          </a:stretch>
        </p:blipFill>
        <p:spPr>
          <a:xfrm>
            <a:off x="3502317" y="931578"/>
            <a:ext cx="4875564" cy="5457721"/>
          </a:xfrm>
          <a:prstGeom prst="rect">
            <a:avLst/>
          </a:prstGeom>
        </p:spPr>
      </p:pic>
      <p:sp>
        <p:nvSpPr>
          <p:cNvPr id="14" name="Rectangle 13">
            <a:extLst>
              <a:ext uri="{FF2B5EF4-FFF2-40B4-BE49-F238E27FC236}">
                <a16:creationId xmlns:a16="http://schemas.microsoft.com/office/drawing/2014/main" id="{25D5E207-1487-334C-A872-D57783FC0807}"/>
              </a:ext>
            </a:extLst>
          </p:cNvPr>
          <p:cNvSpPr/>
          <p:nvPr/>
        </p:nvSpPr>
        <p:spPr>
          <a:xfrm>
            <a:off x="8377881" y="6389299"/>
            <a:ext cx="3649012" cy="369332"/>
          </a:xfrm>
          <a:prstGeom prst="rect">
            <a:avLst/>
          </a:prstGeom>
        </p:spPr>
        <p:txBody>
          <a:bodyPr wrap="none">
            <a:spAutoFit/>
          </a:bodyPr>
          <a:lstStyle/>
          <a:p>
            <a:r>
              <a:rPr lang="en-US" dirty="0">
                <a:hlinkClick r:id="rId3"/>
              </a:rPr>
              <a:t>https://www.biostars.org/p/267167/</a:t>
            </a:r>
            <a:endParaRPr lang="en-US" dirty="0"/>
          </a:p>
        </p:txBody>
      </p:sp>
      <p:sp>
        <p:nvSpPr>
          <p:cNvPr id="3" name="TextBox 2">
            <a:extLst>
              <a:ext uri="{FF2B5EF4-FFF2-40B4-BE49-F238E27FC236}">
                <a16:creationId xmlns:a16="http://schemas.microsoft.com/office/drawing/2014/main" id="{C81B9D20-1991-664F-B213-23B60DECD1B8}"/>
              </a:ext>
            </a:extLst>
          </p:cNvPr>
          <p:cNvSpPr txBox="1"/>
          <p:nvPr/>
        </p:nvSpPr>
        <p:spPr>
          <a:xfrm>
            <a:off x="5083390" y="6158466"/>
            <a:ext cx="1713418" cy="461665"/>
          </a:xfrm>
          <a:prstGeom prst="rect">
            <a:avLst/>
          </a:prstGeom>
          <a:noFill/>
        </p:spPr>
        <p:txBody>
          <a:bodyPr wrap="none" rtlCol="0">
            <a:spAutoFit/>
          </a:bodyPr>
          <a:lstStyle/>
          <a:p>
            <a:r>
              <a:rPr lang="en-US" sz="2400" dirty="0"/>
              <a:t>“Insert Size”</a:t>
            </a:r>
          </a:p>
        </p:txBody>
      </p:sp>
    </p:spTree>
    <p:extLst>
      <p:ext uri="{BB962C8B-B14F-4D97-AF65-F5344CB8AC3E}">
        <p14:creationId xmlns:p14="http://schemas.microsoft.com/office/powerpoint/2010/main" val="1343968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6" name="Google Shape;126;p20"/>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12</a:t>
            </a:fld>
            <a:endParaRPr/>
          </a:p>
        </p:txBody>
      </p:sp>
      <p:sp>
        <p:nvSpPr>
          <p:cNvPr id="8" name="Title 1">
            <a:extLst>
              <a:ext uri="{FF2B5EF4-FFF2-40B4-BE49-F238E27FC236}">
                <a16:creationId xmlns:a16="http://schemas.microsoft.com/office/drawing/2014/main" id="{4E3775AB-A029-B54F-B54D-B1C4096C6F85}"/>
              </a:ext>
            </a:extLst>
          </p:cNvPr>
          <p:cNvSpPr txBox="1">
            <a:spLocks/>
          </p:cNvSpPr>
          <p:nvPr/>
        </p:nvSpPr>
        <p:spPr>
          <a:xfrm>
            <a:off x="0" y="0"/>
            <a:ext cx="10515600" cy="84082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solidFill>
                  <a:schemeClr val="accent1"/>
                </a:solidFill>
              </a:rPr>
              <a:t>High level intro to Short Read Alignment</a:t>
            </a:r>
          </a:p>
        </p:txBody>
      </p:sp>
      <p:pic>
        <p:nvPicPr>
          <p:cNvPr id="7" name="Picture 6" descr="Diagram, text&#10;&#10;Description automatically generated">
            <a:extLst>
              <a:ext uri="{FF2B5EF4-FFF2-40B4-BE49-F238E27FC236}">
                <a16:creationId xmlns:a16="http://schemas.microsoft.com/office/drawing/2014/main" id="{9FC3CC53-D6F5-8947-B9C0-01D2890C805C}"/>
              </a:ext>
            </a:extLst>
          </p:cNvPr>
          <p:cNvPicPr>
            <a:picLocks noChangeAspect="1"/>
          </p:cNvPicPr>
          <p:nvPr/>
        </p:nvPicPr>
        <p:blipFill>
          <a:blip r:embed="rId3"/>
          <a:stretch>
            <a:fillRect/>
          </a:stretch>
        </p:blipFill>
        <p:spPr>
          <a:xfrm>
            <a:off x="1531744" y="1371599"/>
            <a:ext cx="7984249" cy="4645567"/>
          </a:xfrm>
          <a:prstGeom prst="rect">
            <a:avLst/>
          </a:prstGeom>
        </p:spPr>
      </p:pic>
    </p:spTree>
    <p:extLst>
      <p:ext uri="{BB962C8B-B14F-4D97-AF65-F5344CB8AC3E}">
        <p14:creationId xmlns:p14="http://schemas.microsoft.com/office/powerpoint/2010/main" val="1566476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A933CD4-D253-E740-AC6A-16FB9ACA221A}"/>
              </a:ext>
            </a:extLst>
          </p:cNvPr>
          <p:cNvSpPr txBox="1">
            <a:spLocks/>
          </p:cNvSpPr>
          <p:nvPr/>
        </p:nvSpPr>
        <p:spPr>
          <a:xfrm>
            <a:off x="0" y="0"/>
            <a:ext cx="10515600" cy="84082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err="1">
                <a:solidFill>
                  <a:schemeClr val="accent1"/>
                </a:solidFill>
              </a:rPr>
              <a:t>FastQC</a:t>
            </a:r>
            <a:endParaRPr lang="en-US" dirty="0">
              <a:solidFill>
                <a:schemeClr val="accent1"/>
              </a:solidFill>
            </a:endParaRPr>
          </a:p>
        </p:txBody>
      </p:sp>
      <p:pic>
        <p:nvPicPr>
          <p:cNvPr id="12" name="Picture 11" descr="Chart&#10;&#10;Description automatically generated">
            <a:extLst>
              <a:ext uri="{FF2B5EF4-FFF2-40B4-BE49-F238E27FC236}">
                <a16:creationId xmlns:a16="http://schemas.microsoft.com/office/drawing/2014/main" id="{6ACC8C84-4439-604A-9CD8-55063AA2AEB8}"/>
              </a:ext>
            </a:extLst>
          </p:cNvPr>
          <p:cNvPicPr>
            <a:picLocks noChangeAspect="1"/>
          </p:cNvPicPr>
          <p:nvPr/>
        </p:nvPicPr>
        <p:blipFill>
          <a:blip r:embed="rId2"/>
          <a:stretch>
            <a:fillRect/>
          </a:stretch>
        </p:blipFill>
        <p:spPr>
          <a:xfrm>
            <a:off x="2688392" y="564184"/>
            <a:ext cx="2706572" cy="2123908"/>
          </a:xfrm>
          <a:prstGeom prst="rect">
            <a:avLst/>
          </a:prstGeom>
        </p:spPr>
      </p:pic>
      <p:pic>
        <p:nvPicPr>
          <p:cNvPr id="14" name="Picture 13" descr="Chart, line chart&#10;&#10;Description automatically generated">
            <a:extLst>
              <a:ext uri="{FF2B5EF4-FFF2-40B4-BE49-F238E27FC236}">
                <a16:creationId xmlns:a16="http://schemas.microsoft.com/office/drawing/2014/main" id="{70BFED57-1FE7-FF49-9643-38A84FA29F2D}"/>
              </a:ext>
            </a:extLst>
          </p:cNvPr>
          <p:cNvPicPr>
            <a:picLocks noChangeAspect="1"/>
          </p:cNvPicPr>
          <p:nvPr/>
        </p:nvPicPr>
        <p:blipFill>
          <a:blip r:embed="rId3"/>
          <a:stretch>
            <a:fillRect/>
          </a:stretch>
        </p:blipFill>
        <p:spPr>
          <a:xfrm>
            <a:off x="2512385" y="2543583"/>
            <a:ext cx="3072477" cy="2331791"/>
          </a:xfrm>
          <a:prstGeom prst="rect">
            <a:avLst/>
          </a:prstGeom>
        </p:spPr>
      </p:pic>
      <p:pic>
        <p:nvPicPr>
          <p:cNvPr id="16" name="Picture 15" descr="Chart, line chart&#10;&#10;Description automatically generated">
            <a:extLst>
              <a:ext uri="{FF2B5EF4-FFF2-40B4-BE49-F238E27FC236}">
                <a16:creationId xmlns:a16="http://schemas.microsoft.com/office/drawing/2014/main" id="{E3F70BF5-80D0-CE4B-BF7A-87A07EE8D071}"/>
              </a:ext>
            </a:extLst>
          </p:cNvPr>
          <p:cNvPicPr>
            <a:picLocks noChangeAspect="1"/>
          </p:cNvPicPr>
          <p:nvPr/>
        </p:nvPicPr>
        <p:blipFill>
          <a:blip r:embed="rId4"/>
          <a:stretch>
            <a:fillRect/>
          </a:stretch>
        </p:blipFill>
        <p:spPr>
          <a:xfrm>
            <a:off x="5599918" y="495348"/>
            <a:ext cx="2945065" cy="2331791"/>
          </a:xfrm>
          <a:prstGeom prst="rect">
            <a:avLst/>
          </a:prstGeom>
        </p:spPr>
      </p:pic>
      <p:pic>
        <p:nvPicPr>
          <p:cNvPr id="18" name="Picture 17" descr="Chart, line chart&#10;&#10;Description automatically generated">
            <a:extLst>
              <a:ext uri="{FF2B5EF4-FFF2-40B4-BE49-F238E27FC236}">
                <a16:creationId xmlns:a16="http://schemas.microsoft.com/office/drawing/2014/main" id="{855E0D02-F55A-FA4F-94DE-6320EB31BEEB}"/>
              </a:ext>
            </a:extLst>
          </p:cNvPr>
          <p:cNvPicPr>
            <a:picLocks noChangeAspect="1"/>
          </p:cNvPicPr>
          <p:nvPr/>
        </p:nvPicPr>
        <p:blipFill>
          <a:blip r:embed="rId5"/>
          <a:stretch>
            <a:fillRect/>
          </a:stretch>
        </p:blipFill>
        <p:spPr>
          <a:xfrm>
            <a:off x="5783484" y="2817817"/>
            <a:ext cx="2861334" cy="2170442"/>
          </a:xfrm>
          <a:prstGeom prst="rect">
            <a:avLst/>
          </a:prstGeom>
        </p:spPr>
      </p:pic>
      <p:pic>
        <p:nvPicPr>
          <p:cNvPr id="20" name="Picture 19" descr="Chart&#10;&#10;Description automatically generated">
            <a:extLst>
              <a:ext uri="{FF2B5EF4-FFF2-40B4-BE49-F238E27FC236}">
                <a16:creationId xmlns:a16="http://schemas.microsoft.com/office/drawing/2014/main" id="{981B2122-A11E-FA4B-BD5E-47BA566126BE}"/>
              </a:ext>
            </a:extLst>
          </p:cNvPr>
          <p:cNvPicPr>
            <a:picLocks noChangeAspect="1"/>
          </p:cNvPicPr>
          <p:nvPr/>
        </p:nvPicPr>
        <p:blipFill>
          <a:blip r:embed="rId6"/>
          <a:stretch>
            <a:fillRect/>
          </a:stretch>
        </p:blipFill>
        <p:spPr>
          <a:xfrm>
            <a:off x="2794209" y="5018301"/>
            <a:ext cx="2423289" cy="1839699"/>
          </a:xfrm>
          <a:prstGeom prst="rect">
            <a:avLst/>
          </a:prstGeom>
        </p:spPr>
      </p:pic>
      <p:pic>
        <p:nvPicPr>
          <p:cNvPr id="22" name="Picture 21" descr="Chart, line chart&#10;&#10;Description automatically generated">
            <a:extLst>
              <a:ext uri="{FF2B5EF4-FFF2-40B4-BE49-F238E27FC236}">
                <a16:creationId xmlns:a16="http://schemas.microsoft.com/office/drawing/2014/main" id="{75DE2E7A-7F1E-DD4E-890A-BD5A77810221}"/>
              </a:ext>
            </a:extLst>
          </p:cNvPr>
          <p:cNvPicPr>
            <a:picLocks noChangeAspect="1"/>
          </p:cNvPicPr>
          <p:nvPr/>
        </p:nvPicPr>
        <p:blipFill>
          <a:blip r:embed="rId7"/>
          <a:stretch>
            <a:fillRect/>
          </a:stretch>
        </p:blipFill>
        <p:spPr>
          <a:xfrm>
            <a:off x="8998722" y="612285"/>
            <a:ext cx="3040165" cy="2256685"/>
          </a:xfrm>
          <a:prstGeom prst="rect">
            <a:avLst/>
          </a:prstGeom>
        </p:spPr>
      </p:pic>
      <p:pic>
        <p:nvPicPr>
          <p:cNvPr id="26" name="Picture 25" descr="Chart, line chart&#10;&#10;Description automatically generated">
            <a:extLst>
              <a:ext uri="{FF2B5EF4-FFF2-40B4-BE49-F238E27FC236}">
                <a16:creationId xmlns:a16="http://schemas.microsoft.com/office/drawing/2014/main" id="{D1402EEA-5108-864D-A8FB-2C8E0E22F4D1}"/>
              </a:ext>
            </a:extLst>
          </p:cNvPr>
          <p:cNvPicPr>
            <a:picLocks noChangeAspect="1"/>
          </p:cNvPicPr>
          <p:nvPr/>
        </p:nvPicPr>
        <p:blipFill>
          <a:blip r:embed="rId8"/>
          <a:stretch>
            <a:fillRect/>
          </a:stretch>
        </p:blipFill>
        <p:spPr>
          <a:xfrm>
            <a:off x="9119145" y="2990773"/>
            <a:ext cx="2950137" cy="2158637"/>
          </a:xfrm>
          <a:prstGeom prst="rect">
            <a:avLst/>
          </a:prstGeom>
        </p:spPr>
      </p:pic>
      <p:pic>
        <p:nvPicPr>
          <p:cNvPr id="28" name="Picture 27" descr="Chart&#10;&#10;Description automatically generated">
            <a:extLst>
              <a:ext uri="{FF2B5EF4-FFF2-40B4-BE49-F238E27FC236}">
                <a16:creationId xmlns:a16="http://schemas.microsoft.com/office/drawing/2014/main" id="{683F9507-89A8-7A41-9AA4-B0DF35859E1A}"/>
              </a:ext>
            </a:extLst>
          </p:cNvPr>
          <p:cNvPicPr>
            <a:picLocks noChangeAspect="1"/>
          </p:cNvPicPr>
          <p:nvPr/>
        </p:nvPicPr>
        <p:blipFill>
          <a:blip r:embed="rId9"/>
          <a:stretch>
            <a:fillRect/>
          </a:stretch>
        </p:blipFill>
        <p:spPr>
          <a:xfrm>
            <a:off x="9095107" y="4978936"/>
            <a:ext cx="2840986" cy="1806438"/>
          </a:xfrm>
          <a:prstGeom prst="rect">
            <a:avLst/>
          </a:prstGeom>
        </p:spPr>
      </p:pic>
      <p:pic>
        <p:nvPicPr>
          <p:cNvPr id="30" name="Picture 29" descr="Table&#10;&#10;Description automatically generated">
            <a:extLst>
              <a:ext uri="{FF2B5EF4-FFF2-40B4-BE49-F238E27FC236}">
                <a16:creationId xmlns:a16="http://schemas.microsoft.com/office/drawing/2014/main" id="{7385A100-3C0F-954F-BBAD-E0C4F01A0083}"/>
              </a:ext>
            </a:extLst>
          </p:cNvPr>
          <p:cNvPicPr>
            <a:picLocks noChangeAspect="1"/>
          </p:cNvPicPr>
          <p:nvPr/>
        </p:nvPicPr>
        <p:blipFill>
          <a:blip r:embed="rId10"/>
          <a:stretch>
            <a:fillRect/>
          </a:stretch>
        </p:blipFill>
        <p:spPr>
          <a:xfrm>
            <a:off x="5753496" y="4978936"/>
            <a:ext cx="3245950" cy="1758463"/>
          </a:xfrm>
          <a:prstGeom prst="rect">
            <a:avLst/>
          </a:prstGeom>
        </p:spPr>
      </p:pic>
      <p:sp>
        <p:nvSpPr>
          <p:cNvPr id="32" name="TextBox 31">
            <a:extLst>
              <a:ext uri="{FF2B5EF4-FFF2-40B4-BE49-F238E27FC236}">
                <a16:creationId xmlns:a16="http://schemas.microsoft.com/office/drawing/2014/main" id="{52BE23BD-A032-DA42-BF4D-76454152EB47}"/>
              </a:ext>
            </a:extLst>
          </p:cNvPr>
          <p:cNvSpPr txBox="1"/>
          <p:nvPr/>
        </p:nvSpPr>
        <p:spPr>
          <a:xfrm>
            <a:off x="3623503" y="108300"/>
            <a:ext cx="881973" cy="369332"/>
          </a:xfrm>
          <a:prstGeom prst="rect">
            <a:avLst/>
          </a:prstGeom>
          <a:noFill/>
        </p:spPr>
        <p:txBody>
          <a:bodyPr wrap="none" rtlCol="0">
            <a:spAutoFit/>
          </a:bodyPr>
          <a:lstStyle/>
          <a:p>
            <a:r>
              <a:rPr lang="en-US" b="1" dirty="0">
                <a:solidFill>
                  <a:schemeClr val="accent1"/>
                </a:solidFill>
              </a:rPr>
              <a:t>Quality</a:t>
            </a:r>
          </a:p>
        </p:txBody>
      </p:sp>
      <p:pic>
        <p:nvPicPr>
          <p:cNvPr id="34" name="Picture 33" descr="A picture containing logo&#10;&#10;Description automatically generated">
            <a:extLst>
              <a:ext uri="{FF2B5EF4-FFF2-40B4-BE49-F238E27FC236}">
                <a16:creationId xmlns:a16="http://schemas.microsoft.com/office/drawing/2014/main" id="{2A657017-8DD5-AC46-B96F-0FCBA0154ABC}"/>
              </a:ext>
            </a:extLst>
          </p:cNvPr>
          <p:cNvPicPr>
            <a:picLocks noChangeAspect="1"/>
          </p:cNvPicPr>
          <p:nvPr/>
        </p:nvPicPr>
        <p:blipFill>
          <a:blip r:embed="rId11"/>
          <a:stretch>
            <a:fillRect/>
          </a:stretch>
        </p:blipFill>
        <p:spPr>
          <a:xfrm>
            <a:off x="2284170" y="418358"/>
            <a:ext cx="2778219" cy="403114"/>
          </a:xfrm>
          <a:prstGeom prst="rect">
            <a:avLst/>
          </a:prstGeom>
        </p:spPr>
      </p:pic>
      <p:pic>
        <p:nvPicPr>
          <p:cNvPr id="36" name="Picture 35" descr="Logo&#10;&#10;Description automatically generated">
            <a:extLst>
              <a:ext uri="{FF2B5EF4-FFF2-40B4-BE49-F238E27FC236}">
                <a16:creationId xmlns:a16="http://schemas.microsoft.com/office/drawing/2014/main" id="{AB4DD362-1ED4-8947-8935-A9523F500A04}"/>
              </a:ext>
            </a:extLst>
          </p:cNvPr>
          <p:cNvPicPr>
            <a:picLocks noChangeAspect="1"/>
          </p:cNvPicPr>
          <p:nvPr/>
        </p:nvPicPr>
        <p:blipFill>
          <a:blip r:embed="rId12"/>
          <a:stretch>
            <a:fillRect/>
          </a:stretch>
        </p:blipFill>
        <p:spPr>
          <a:xfrm>
            <a:off x="2357534" y="2506126"/>
            <a:ext cx="3149600" cy="406400"/>
          </a:xfrm>
          <a:prstGeom prst="rect">
            <a:avLst/>
          </a:prstGeom>
        </p:spPr>
      </p:pic>
      <p:pic>
        <p:nvPicPr>
          <p:cNvPr id="38" name="Picture 37" descr="A picture containing logo&#10;&#10;Description automatically generated">
            <a:extLst>
              <a:ext uri="{FF2B5EF4-FFF2-40B4-BE49-F238E27FC236}">
                <a16:creationId xmlns:a16="http://schemas.microsoft.com/office/drawing/2014/main" id="{049B8CBB-4757-3541-B5BD-749D6BAE52A6}"/>
              </a:ext>
            </a:extLst>
          </p:cNvPr>
          <p:cNvPicPr>
            <a:picLocks noChangeAspect="1"/>
          </p:cNvPicPr>
          <p:nvPr/>
        </p:nvPicPr>
        <p:blipFill>
          <a:blip r:embed="rId13"/>
          <a:stretch>
            <a:fillRect/>
          </a:stretch>
        </p:blipFill>
        <p:spPr>
          <a:xfrm>
            <a:off x="2416724" y="4731776"/>
            <a:ext cx="2578100" cy="508000"/>
          </a:xfrm>
          <a:prstGeom prst="rect">
            <a:avLst/>
          </a:prstGeom>
        </p:spPr>
      </p:pic>
      <p:pic>
        <p:nvPicPr>
          <p:cNvPr id="40" name="Picture 39" descr="A picture containing logo&#10;&#10;Description automatically generated">
            <a:extLst>
              <a:ext uri="{FF2B5EF4-FFF2-40B4-BE49-F238E27FC236}">
                <a16:creationId xmlns:a16="http://schemas.microsoft.com/office/drawing/2014/main" id="{8273CB91-E3A7-BF4E-9A91-6899FE55FC8F}"/>
              </a:ext>
            </a:extLst>
          </p:cNvPr>
          <p:cNvPicPr>
            <a:picLocks noChangeAspect="1"/>
          </p:cNvPicPr>
          <p:nvPr/>
        </p:nvPicPr>
        <p:blipFill>
          <a:blip r:embed="rId14"/>
          <a:stretch>
            <a:fillRect/>
          </a:stretch>
        </p:blipFill>
        <p:spPr>
          <a:xfrm>
            <a:off x="5248973" y="345309"/>
            <a:ext cx="3111500" cy="444500"/>
          </a:xfrm>
          <a:prstGeom prst="rect">
            <a:avLst/>
          </a:prstGeom>
        </p:spPr>
      </p:pic>
      <p:sp>
        <p:nvSpPr>
          <p:cNvPr id="31" name="TextBox 30">
            <a:extLst>
              <a:ext uri="{FF2B5EF4-FFF2-40B4-BE49-F238E27FC236}">
                <a16:creationId xmlns:a16="http://schemas.microsoft.com/office/drawing/2014/main" id="{CF45EC1D-7F9A-224E-8CD6-C23183B2F9E6}"/>
              </a:ext>
            </a:extLst>
          </p:cNvPr>
          <p:cNvSpPr txBox="1"/>
          <p:nvPr/>
        </p:nvSpPr>
        <p:spPr>
          <a:xfrm>
            <a:off x="7581035" y="55737"/>
            <a:ext cx="1573636" cy="369332"/>
          </a:xfrm>
          <a:prstGeom prst="rect">
            <a:avLst/>
          </a:prstGeom>
          <a:noFill/>
        </p:spPr>
        <p:txBody>
          <a:bodyPr wrap="none" rtlCol="0">
            <a:spAutoFit/>
          </a:bodyPr>
          <a:lstStyle/>
          <a:p>
            <a:r>
              <a:rPr lang="en-US" b="1" dirty="0">
                <a:solidFill>
                  <a:schemeClr val="accent1"/>
                </a:solidFill>
              </a:rPr>
              <a:t>Characteristics</a:t>
            </a:r>
          </a:p>
        </p:txBody>
      </p:sp>
      <p:pic>
        <p:nvPicPr>
          <p:cNvPr id="42" name="Picture 41" descr="Logo&#10;&#10;Description automatically generated">
            <a:extLst>
              <a:ext uri="{FF2B5EF4-FFF2-40B4-BE49-F238E27FC236}">
                <a16:creationId xmlns:a16="http://schemas.microsoft.com/office/drawing/2014/main" id="{C75137E6-5999-2542-9B2D-80D652B4D656}"/>
              </a:ext>
            </a:extLst>
          </p:cNvPr>
          <p:cNvPicPr>
            <a:picLocks noChangeAspect="1"/>
          </p:cNvPicPr>
          <p:nvPr/>
        </p:nvPicPr>
        <p:blipFill>
          <a:blip r:embed="rId15"/>
          <a:stretch>
            <a:fillRect/>
          </a:stretch>
        </p:blipFill>
        <p:spPr>
          <a:xfrm>
            <a:off x="5401373" y="2670003"/>
            <a:ext cx="2959100" cy="457200"/>
          </a:xfrm>
          <a:prstGeom prst="rect">
            <a:avLst/>
          </a:prstGeom>
        </p:spPr>
      </p:pic>
      <p:pic>
        <p:nvPicPr>
          <p:cNvPr id="44" name="Picture 43" descr="Logo&#10;&#10;Description automatically generated with medium confidence">
            <a:extLst>
              <a:ext uri="{FF2B5EF4-FFF2-40B4-BE49-F238E27FC236}">
                <a16:creationId xmlns:a16="http://schemas.microsoft.com/office/drawing/2014/main" id="{4ED55EA7-C792-624E-A436-6B6F8A35DADE}"/>
              </a:ext>
            </a:extLst>
          </p:cNvPr>
          <p:cNvPicPr>
            <a:picLocks noChangeAspect="1"/>
          </p:cNvPicPr>
          <p:nvPr/>
        </p:nvPicPr>
        <p:blipFill>
          <a:blip r:embed="rId16"/>
          <a:stretch>
            <a:fillRect/>
          </a:stretch>
        </p:blipFill>
        <p:spPr>
          <a:xfrm>
            <a:off x="8714921" y="390568"/>
            <a:ext cx="3352800" cy="558800"/>
          </a:xfrm>
          <a:prstGeom prst="rect">
            <a:avLst/>
          </a:prstGeom>
        </p:spPr>
      </p:pic>
      <p:pic>
        <p:nvPicPr>
          <p:cNvPr id="46" name="Picture 45" descr="Logo, company name&#10;&#10;Description automatically generated">
            <a:extLst>
              <a:ext uri="{FF2B5EF4-FFF2-40B4-BE49-F238E27FC236}">
                <a16:creationId xmlns:a16="http://schemas.microsoft.com/office/drawing/2014/main" id="{12AA92CB-C8E9-C94E-A579-468ED6C92588}"/>
              </a:ext>
            </a:extLst>
          </p:cNvPr>
          <p:cNvPicPr>
            <a:picLocks noChangeAspect="1"/>
          </p:cNvPicPr>
          <p:nvPr/>
        </p:nvPicPr>
        <p:blipFill>
          <a:blip r:embed="rId17"/>
          <a:stretch>
            <a:fillRect/>
          </a:stretch>
        </p:blipFill>
        <p:spPr>
          <a:xfrm>
            <a:off x="8895928" y="2827139"/>
            <a:ext cx="3365500" cy="444500"/>
          </a:xfrm>
          <a:prstGeom prst="rect">
            <a:avLst/>
          </a:prstGeom>
        </p:spPr>
      </p:pic>
      <p:pic>
        <p:nvPicPr>
          <p:cNvPr id="48" name="Picture 47" descr="Logo&#10;&#10;Description automatically generated with medium confidence">
            <a:extLst>
              <a:ext uri="{FF2B5EF4-FFF2-40B4-BE49-F238E27FC236}">
                <a16:creationId xmlns:a16="http://schemas.microsoft.com/office/drawing/2014/main" id="{DCCECCC3-226B-1F45-B6F1-66D472AE57F8}"/>
              </a:ext>
            </a:extLst>
          </p:cNvPr>
          <p:cNvPicPr>
            <a:picLocks noChangeAspect="1"/>
          </p:cNvPicPr>
          <p:nvPr/>
        </p:nvPicPr>
        <p:blipFill>
          <a:blip r:embed="rId18"/>
          <a:stretch>
            <a:fillRect/>
          </a:stretch>
        </p:blipFill>
        <p:spPr>
          <a:xfrm>
            <a:off x="8872433" y="5039994"/>
            <a:ext cx="2273300" cy="546100"/>
          </a:xfrm>
          <a:prstGeom prst="rect">
            <a:avLst/>
          </a:prstGeom>
        </p:spPr>
      </p:pic>
      <p:sp>
        <p:nvSpPr>
          <p:cNvPr id="49" name="Frame 48">
            <a:extLst>
              <a:ext uri="{FF2B5EF4-FFF2-40B4-BE49-F238E27FC236}">
                <a16:creationId xmlns:a16="http://schemas.microsoft.com/office/drawing/2014/main" id="{5D86230B-E728-6E4B-B713-743FD0D3C694}"/>
              </a:ext>
            </a:extLst>
          </p:cNvPr>
          <p:cNvSpPr/>
          <p:nvPr/>
        </p:nvSpPr>
        <p:spPr>
          <a:xfrm>
            <a:off x="2134993" y="10618"/>
            <a:ext cx="3295029" cy="6847382"/>
          </a:xfrm>
          <a:prstGeom prst="frame">
            <a:avLst>
              <a:gd name="adj1" fmla="val 5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Frame 49">
            <a:extLst>
              <a:ext uri="{FF2B5EF4-FFF2-40B4-BE49-F238E27FC236}">
                <a16:creationId xmlns:a16="http://schemas.microsoft.com/office/drawing/2014/main" id="{523D9623-0F88-D843-8418-9E181B808FB3}"/>
              </a:ext>
            </a:extLst>
          </p:cNvPr>
          <p:cNvSpPr/>
          <p:nvPr/>
        </p:nvSpPr>
        <p:spPr>
          <a:xfrm>
            <a:off x="5408753" y="0"/>
            <a:ext cx="6783247" cy="6858000"/>
          </a:xfrm>
          <a:prstGeom prst="frame">
            <a:avLst>
              <a:gd name="adj1" fmla="val 5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47812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err="1">
                <a:solidFill>
                  <a:schemeClr val="accent1"/>
                </a:solidFill>
              </a:rPr>
              <a:t>FastQC</a:t>
            </a:r>
            <a:r>
              <a:rPr lang="en-US" dirty="0">
                <a:solidFill>
                  <a:schemeClr val="accent1"/>
                </a:solidFill>
              </a:rPr>
              <a:t>: Sequence Quality Histogram</a:t>
            </a:r>
          </a:p>
        </p:txBody>
      </p:sp>
      <p:pic>
        <p:nvPicPr>
          <p:cNvPr id="7" name="Picture 6" descr="A close up of text on a white background&#10;&#10;Description automatically generated">
            <a:extLst>
              <a:ext uri="{FF2B5EF4-FFF2-40B4-BE49-F238E27FC236}">
                <a16:creationId xmlns:a16="http://schemas.microsoft.com/office/drawing/2014/main" id="{0163705F-40A4-954D-81D3-18D2E7BBC102}"/>
              </a:ext>
            </a:extLst>
          </p:cNvPr>
          <p:cNvPicPr>
            <a:picLocks noChangeAspect="1"/>
          </p:cNvPicPr>
          <p:nvPr/>
        </p:nvPicPr>
        <p:blipFill rotWithShape="1">
          <a:blip r:embed="rId2"/>
          <a:srcRect b="49201"/>
          <a:stretch/>
        </p:blipFill>
        <p:spPr>
          <a:xfrm>
            <a:off x="5961423" y="1204360"/>
            <a:ext cx="5036972" cy="3672974"/>
          </a:xfrm>
          <a:prstGeom prst="rect">
            <a:avLst/>
          </a:prstGeom>
        </p:spPr>
      </p:pic>
      <p:sp>
        <p:nvSpPr>
          <p:cNvPr id="3" name="TextBox 2">
            <a:extLst>
              <a:ext uri="{FF2B5EF4-FFF2-40B4-BE49-F238E27FC236}">
                <a16:creationId xmlns:a16="http://schemas.microsoft.com/office/drawing/2014/main" id="{7F17D522-7A16-E74F-AAAA-85F0CDF8B6CB}"/>
              </a:ext>
            </a:extLst>
          </p:cNvPr>
          <p:cNvSpPr txBox="1"/>
          <p:nvPr/>
        </p:nvSpPr>
        <p:spPr>
          <a:xfrm>
            <a:off x="6096000" y="5193366"/>
            <a:ext cx="4767818" cy="646331"/>
          </a:xfrm>
          <a:prstGeom prst="rect">
            <a:avLst/>
          </a:prstGeom>
          <a:noFill/>
        </p:spPr>
        <p:txBody>
          <a:bodyPr wrap="square" rtlCol="0">
            <a:spAutoFit/>
          </a:bodyPr>
          <a:lstStyle/>
          <a:p>
            <a:r>
              <a:rPr lang="en-US" dirty="0"/>
              <a:t>BAD</a:t>
            </a:r>
          </a:p>
          <a:p>
            <a:r>
              <a:rPr lang="en-US" dirty="0"/>
              <a:t>Read quality drops at the beginning and end</a:t>
            </a:r>
          </a:p>
        </p:txBody>
      </p:sp>
      <p:sp>
        <p:nvSpPr>
          <p:cNvPr id="9" name="TextBox 8">
            <a:extLst>
              <a:ext uri="{FF2B5EF4-FFF2-40B4-BE49-F238E27FC236}">
                <a16:creationId xmlns:a16="http://schemas.microsoft.com/office/drawing/2014/main" id="{B748242F-FBD1-B740-8DA7-D007E0D96B7B}"/>
              </a:ext>
            </a:extLst>
          </p:cNvPr>
          <p:cNvSpPr txBox="1"/>
          <p:nvPr/>
        </p:nvSpPr>
        <p:spPr>
          <a:xfrm>
            <a:off x="850710" y="5193366"/>
            <a:ext cx="4126881" cy="646331"/>
          </a:xfrm>
          <a:prstGeom prst="rect">
            <a:avLst/>
          </a:prstGeom>
          <a:noFill/>
        </p:spPr>
        <p:txBody>
          <a:bodyPr wrap="square" rtlCol="0">
            <a:spAutoFit/>
          </a:bodyPr>
          <a:lstStyle/>
          <a:p>
            <a:r>
              <a:rPr lang="en-US" dirty="0"/>
              <a:t>GOOD</a:t>
            </a:r>
          </a:p>
          <a:p>
            <a:r>
              <a:rPr lang="en-US" dirty="0"/>
              <a:t>High quality over the length of the read</a:t>
            </a:r>
          </a:p>
        </p:txBody>
      </p:sp>
      <p:pic>
        <p:nvPicPr>
          <p:cNvPr id="11" name="Picture 10" descr="A close up of text on a white background&#10;&#10;Description automatically generated">
            <a:extLst>
              <a:ext uri="{FF2B5EF4-FFF2-40B4-BE49-F238E27FC236}">
                <a16:creationId xmlns:a16="http://schemas.microsoft.com/office/drawing/2014/main" id="{715282B7-E6CD-5640-9AF0-1B7F0032C557}"/>
              </a:ext>
            </a:extLst>
          </p:cNvPr>
          <p:cNvPicPr>
            <a:picLocks noChangeAspect="1"/>
          </p:cNvPicPr>
          <p:nvPr/>
        </p:nvPicPr>
        <p:blipFill rotWithShape="1">
          <a:blip r:embed="rId2"/>
          <a:srcRect t="50973"/>
          <a:stretch/>
        </p:blipFill>
        <p:spPr>
          <a:xfrm>
            <a:off x="450729" y="1210192"/>
            <a:ext cx="4926842" cy="3467401"/>
          </a:xfrm>
          <a:prstGeom prst="rect">
            <a:avLst/>
          </a:prstGeom>
        </p:spPr>
      </p:pic>
      <p:pic>
        <p:nvPicPr>
          <p:cNvPr id="8" name="Picture 7">
            <a:extLst>
              <a:ext uri="{FF2B5EF4-FFF2-40B4-BE49-F238E27FC236}">
                <a16:creationId xmlns:a16="http://schemas.microsoft.com/office/drawing/2014/main" id="{95761433-A754-E440-B61F-2DC8045E2E6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4103" t="32758" r="40442" b="61111"/>
          <a:stretch/>
        </p:blipFill>
        <p:spPr>
          <a:xfrm>
            <a:off x="4052664" y="6049833"/>
            <a:ext cx="2147454" cy="646331"/>
          </a:xfrm>
          <a:prstGeom prst="rect">
            <a:avLst/>
          </a:prstGeom>
        </p:spPr>
      </p:pic>
      <p:sp>
        <p:nvSpPr>
          <p:cNvPr id="10" name="TextBox 9">
            <a:extLst>
              <a:ext uri="{FF2B5EF4-FFF2-40B4-BE49-F238E27FC236}">
                <a16:creationId xmlns:a16="http://schemas.microsoft.com/office/drawing/2014/main" id="{4B35ECD8-01B3-3A43-B490-1DCF3B81462A}"/>
              </a:ext>
            </a:extLst>
          </p:cNvPr>
          <p:cNvSpPr txBox="1"/>
          <p:nvPr/>
        </p:nvSpPr>
        <p:spPr>
          <a:xfrm>
            <a:off x="1976988" y="4798564"/>
            <a:ext cx="2079800" cy="369332"/>
          </a:xfrm>
          <a:prstGeom prst="rect">
            <a:avLst/>
          </a:prstGeom>
          <a:solidFill>
            <a:schemeClr val="bg1"/>
          </a:solidFill>
        </p:spPr>
        <p:txBody>
          <a:bodyPr wrap="none" rtlCol="0">
            <a:spAutoFit/>
          </a:bodyPr>
          <a:lstStyle/>
          <a:p>
            <a:r>
              <a:rPr lang="en-US" dirty="0"/>
              <a:t>Position in read (bp)</a:t>
            </a:r>
          </a:p>
        </p:txBody>
      </p:sp>
      <p:sp>
        <p:nvSpPr>
          <p:cNvPr id="12" name="TextBox 11">
            <a:extLst>
              <a:ext uri="{FF2B5EF4-FFF2-40B4-BE49-F238E27FC236}">
                <a16:creationId xmlns:a16="http://schemas.microsoft.com/office/drawing/2014/main" id="{F609033C-4A74-C846-BDDE-F3B77D33DC63}"/>
              </a:ext>
            </a:extLst>
          </p:cNvPr>
          <p:cNvSpPr txBox="1"/>
          <p:nvPr/>
        </p:nvSpPr>
        <p:spPr>
          <a:xfrm>
            <a:off x="7440009" y="4631785"/>
            <a:ext cx="2079800" cy="369332"/>
          </a:xfrm>
          <a:prstGeom prst="rect">
            <a:avLst/>
          </a:prstGeom>
          <a:solidFill>
            <a:schemeClr val="bg1"/>
          </a:solidFill>
        </p:spPr>
        <p:txBody>
          <a:bodyPr wrap="none" rtlCol="0">
            <a:spAutoFit/>
          </a:bodyPr>
          <a:lstStyle/>
          <a:p>
            <a:r>
              <a:rPr lang="en-US" dirty="0"/>
              <a:t>Position in read (bp)</a:t>
            </a:r>
          </a:p>
        </p:txBody>
      </p:sp>
      <p:sp>
        <p:nvSpPr>
          <p:cNvPr id="13" name="TextBox 12">
            <a:extLst>
              <a:ext uri="{FF2B5EF4-FFF2-40B4-BE49-F238E27FC236}">
                <a16:creationId xmlns:a16="http://schemas.microsoft.com/office/drawing/2014/main" id="{2555B8B4-DD0C-2F40-9E6F-5F99CB938A57}"/>
              </a:ext>
            </a:extLst>
          </p:cNvPr>
          <p:cNvSpPr txBox="1"/>
          <p:nvPr/>
        </p:nvSpPr>
        <p:spPr>
          <a:xfrm rot="16200000">
            <a:off x="-66490" y="2993289"/>
            <a:ext cx="1428468" cy="369332"/>
          </a:xfrm>
          <a:prstGeom prst="rect">
            <a:avLst/>
          </a:prstGeom>
          <a:solidFill>
            <a:schemeClr val="bg1"/>
          </a:solidFill>
        </p:spPr>
        <p:txBody>
          <a:bodyPr wrap="none" rtlCol="0">
            <a:spAutoFit/>
          </a:bodyPr>
          <a:lstStyle/>
          <a:p>
            <a:r>
              <a:rPr lang="en-US" dirty="0"/>
              <a:t>Quality Score</a:t>
            </a:r>
          </a:p>
        </p:txBody>
      </p:sp>
      <p:sp>
        <p:nvSpPr>
          <p:cNvPr id="4" name="TextBox 3">
            <a:extLst>
              <a:ext uri="{FF2B5EF4-FFF2-40B4-BE49-F238E27FC236}">
                <a16:creationId xmlns:a16="http://schemas.microsoft.com/office/drawing/2014/main" id="{8F901072-9F6C-5649-873D-DAEBAF537512}"/>
              </a:ext>
            </a:extLst>
          </p:cNvPr>
          <p:cNvSpPr txBox="1"/>
          <p:nvPr/>
        </p:nvSpPr>
        <p:spPr>
          <a:xfrm>
            <a:off x="6015387" y="1204360"/>
            <a:ext cx="184731" cy="369332"/>
          </a:xfrm>
          <a:prstGeom prst="rect">
            <a:avLst/>
          </a:prstGeom>
          <a:solidFill>
            <a:schemeClr val="bg1"/>
          </a:solidFill>
        </p:spPr>
        <p:txBody>
          <a:bodyPr wrap="none" rtlCol="0">
            <a:spAutoFit/>
          </a:bodyPr>
          <a:lstStyle/>
          <a:p>
            <a:endParaRPr lang="en-US" dirty="0"/>
          </a:p>
        </p:txBody>
      </p:sp>
      <p:sp>
        <p:nvSpPr>
          <p:cNvPr id="14" name="TextBox 13">
            <a:extLst>
              <a:ext uri="{FF2B5EF4-FFF2-40B4-BE49-F238E27FC236}">
                <a16:creationId xmlns:a16="http://schemas.microsoft.com/office/drawing/2014/main" id="{DE9EB395-AC46-6A4B-872C-879E32B668E0}"/>
              </a:ext>
            </a:extLst>
          </p:cNvPr>
          <p:cNvSpPr txBox="1"/>
          <p:nvPr/>
        </p:nvSpPr>
        <p:spPr>
          <a:xfrm>
            <a:off x="441050" y="1130271"/>
            <a:ext cx="184731" cy="369332"/>
          </a:xfrm>
          <a:prstGeom prst="rect">
            <a:avLst/>
          </a:prstGeom>
          <a:solidFill>
            <a:schemeClr val="bg1"/>
          </a:solidFill>
        </p:spPr>
        <p:txBody>
          <a:bodyPr wrap="none" rtlCol="0">
            <a:spAutoFit/>
          </a:bodyPr>
          <a:lstStyle/>
          <a:p>
            <a:endParaRPr lang="en-US" dirty="0"/>
          </a:p>
        </p:txBody>
      </p:sp>
    </p:spTree>
    <p:extLst>
      <p:ext uri="{BB962C8B-B14F-4D97-AF65-F5344CB8AC3E}">
        <p14:creationId xmlns:p14="http://schemas.microsoft.com/office/powerpoint/2010/main" val="880998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err="1">
                <a:solidFill>
                  <a:schemeClr val="accent1"/>
                </a:solidFill>
              </a:rPr>
              <a:t>FastQC</a:t>
            </a:r>
            <a:r>
              <a:rPr lang="en-US" dirty="0">
                <a:solidFill>
                  <a:schemeClr val="accent1"/>
                </a:solidFill>
              </a:rPr>
              <a:t>: Per sequence GC content</a:t>
            </a:r>
          </a:p>
        </p:txBody>
      </p:sp>
      <p:pic>
        <p:nvPicPr>
          <p:cNvPr id="11" name="Picture 10">
            <a:extLst>
              <a:ext uri="{FF2B5EF4-FFF2-40B4-BE49-F238E27FC236}">
                <a16:creationId xmlns:a16="http://schemas.microsoft.com/office/drawing/2014/main" id="{EB03DC51-BE9D-F34F-A757-FEE512595B65}"/>
              </a:ext>
            </a:extLst>
          </p:cNvPr>
          <p:cNvPicPr>
            <a:picLocks noChangeAspect="1"/>
          </p:cNvPicPr>
          <p:nvPr/>
        </p:nvPicPr>
        <p:blipFill>
          <a:blip r:embed="rId3"/>
          <a:stretch>
            <a:fillRect/>
          </a:stretch>
        </p:blipFill>
        <p:spPr>
          <a:xfrm>
            <a:off x="325153" y="982459"/>
            <a:ext cx="5770847" cy="4222376"/>
          </a:xfrm>
          <a:prstGeom prst="rect">
            <a:avLst/>
          </a:prstGeom>
        </p:spPr>
      </p:pic>
      <p:sp>
        <p:nvSpPr>
          <p:cNvPr id="3" name="TextBox 2">
            <a:extLst>
              <a:ext uri="{FF2B5EF4-FFF2-40B4-BE49-F238E27FC236}">
                <a16:creationId xmlns:a16="http://schemas.microsoft.com/office/drawing/2014/main" id="{598A7CA0-4816-664A-87C8-A37FC1EA6464}"/>
              </a:ext>
            </a:extLst>
          </p:cNvPr>
          <p:cNvSpPr txBox="1"/>
          <p:nvPr/>
        </p:nvSpPr>
        <p:spPr>
          <a:xfrm rot="16200000">
            <a:off x="-481936" y="3244334"/>
            <a:ext cx="1814086" cy="369332"/>
          </a:xfrm>
          <a:prstGeom prst="rect">
            <a:avLst/>
          </a:prstGeom>
          <a:noFill/>
        </p:spPr>
        <p:txBody>
          <a:bodyPr wrap="none" rtlCol="0">
            <a:spAutoFit/>
          </a:bodyPr>
          <a:lstStyle/>
          <a:p>
            <a:r>
              <a:rPr lang="en-US" dirty="0"/>
              <a:t>Number of Reads</a:t>
            </a:r>
          </a:p>
        </p:txBody>
      </p:sp>
      <p:sp>
        <p:nvSpPr>
          <p:cNvPr id="10" name="TextBox 9">
            <a:extLst>
              <a:ext uri="{FF2B5EF4-FFF2-40B4-BE49-F238E27FC236}">
                <a16:creationId xmlns:a16="http://schemas.microsoft.com/office/drawing/2014/main" id="{26A7FD88-234B-FD4E-A996-1F8E0F9E7D27}"/>
              </a:ext>
            </a:extLst>
          </p:cNvPr>
          <p:cNvSpPr txBox="1"/>
          <p:nvPr/>
        </p:nvSpPr>
        <p:spPr>
          <a:xfrm>
            <a:off x="2116688" y="5007469"/>
            <a:ext cx="2187778" cy="369332"/>
          </a:xfrm>
          <a:prstGeom prst="rect">
            <a:avLst/>
          </a:prstGeom>
          <a:solidFill>
            <a:schemeClr val="bg1"/>
          </a:solidFill>
        </p:spPr>
        <p:txBody>
          <a:bodyPr wrap="none" rtlCol="0">
            <a:spAutoFit/>
          </a:bodyPr>
          <a:lstStyle/>
          <a:p>
            <a:r>
              <a:rPr lang="en-US" dirty="0"/>
              <a:t>Mean GC content (%)</a:t>
            </a:r>
          </a:p>
        </p:txBody>
      </p:sp>
      <p:pic>
        <p:nvPicPr>
          <p:cNvPr id="6" name="Picture 5" descr="A close up of a card&#10;&#10;Description automatically generated">
            <a:extLst>
              <a:ext uri="{FF2B5EF4-FFF2-40B4-BE49-F238E27FC236}">
                <a16:creationId xmlns:a16="http://schemas.microsoft.com/office/drawing/2014/main" id="{2A3A6E18-10CD-604F-B212-762839C3B59E}"/>
              </a:ext>
            </a:extLst>
          </p:cNvPr>
          <p:cNvPicPr>
            <a:picLocks noChangeAspect="1"/>
          </p:cNvPicPr>
          <p:nvPr/>
        </p:nvPicPr>
        <p:blipFill>
          <a:blip r:embed="rId4"/>
          <a:stretch>
            <a:fillRect/>
          </a:stretch>
        </p:blipFill>
        <p:spPr>
          <a:xfrm>
            <a:off x="7164970" y="1843998"/>
            <a:ext cx="4051912" cy="2215046"/>
          </a:xfrm>
          <a:prstGeom prst="rect">
            <a:avLst/>
          </a:prstGeom>
        </p:spPr>
      </p:pic>
    </p:spTree>
    <p:extLst>
      <p:ext uri="{BB962C8B-B14F-4D97-AF65-F5344CB8AC3E}">
        <p14:creationId xmlns:p14="http://schemas.microsoft.com/office/powerpoint/2010/main" val="3812017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err="1">
                <a:solidFill>
                  <a:schemeClr val="accent1"/>
                </a:solidFill>
              </a:rPr>
              <a:t>FastQC</a:t>
            </a:r>
            <a:r>
              <a:rPr lang="en-US" dirty="0">
                <a:solidFill>
                  <a:schemeClr val="accent1"/>
                </a:solidFill>
              </a:rPr>
              <a:t>: Per sequence GC content</a:t>
            </a:r>
          </a:p>
        </p:txBody>
      </p:sp>
      <p:pic>
        <p:nvPicPr>
          <p:cNvPr id="5" name="Picture 4" descr="A picture containing text, map&#10;&#10;Description automatically generated">
            <a:extLst>
              <a:ext uri="{FF2B5EF4-FFF2-40B4-BE49-F238E27FC236}">
                <a16:creationId xmlns:a16="http://schemas.microsoft.com/office/drawing/2014/main" id="{C0E9A3BD-2306-F040-9F4D-D036713528E6}"/>
              </a:ext>
            </a:extLst>
          </p:cNvPr>
          <p:cNvPicPr>
            <a:picLocks noChangeAspect="1"/>
          </p:cNvPicPr>
          <p:nvPr/>
        </p:nvPicPr>
        <p:blipFill>
          <a:blip r:embed="rId3"/>
          <a:stretch>
            <a:fillRect/>
          </a:stretch>
        </p:blipFill>
        <p:spPr>
          <a:xfrm>
            <a:off x="6096000" y="982459"/>
            <a:ext cx="5855559" cy="4222376"/>
          </a:xfrm>
          <a:prstGeom prst="rect">
            <a:avLst/>
          </a:prstGeom>
        </p:spPr>
      </p:pic>
      <p:sp>
        <p:nvSpPr>
          <p:cNvPr id="8" name="TextBox 7">
            <a:extLst>
              <a:ext uri="{FF2B5EF4-FFF2-40B4-BE49-F238E27FC236}">
                <a16:creationId xmlns:a16="http://schemas.microsoft.com/office/drawing/2014/main" id="{35EA99A6-96BD-794B-A144-03B8A02E9D1E}"/>
              </a:ext>
            </a:extLst>
          </p:cNvPr>
          <p:cNvSpPr txBox="1"/>
          <p:nvPr/>
        </p:nvSpPr>
        <p:spPr>
          <a:xfrm>
            <a:off x="753037" y="5600339"/>
            <a:ext cx="4153646" cy="646331"/>
          </a:xfrm>
          <a:prstGeom prst="rect">
            <a:avLst/>
          </a:prstGeom>
          <a:noFill/>
        </p:spPr>
        <p:txBody>
          <a:bodyPr wrap="square" rtlCol="0">
            <a:spAutoFit/>
          </a:bodyPr>
          <a:lstStyle/>
          <a:p>
            <a:r>
              <a:rPr lang="en-US" dirty="0"/>
              <a:t>GOOD: follows normal distribution (sum of deviations is &lt; 15% of reads)</a:t>
            </a:r>
          </a:p>
        </p:txBody>
      </p:sp>
      <p:sp>
        <p:nvSpPr>
          <p:cNvPr id="9" name="TextBox 8">
            <a:extLst>
              <a:ext uri="{FF2B5EF4-FFF2-40B4-BE49-F238E27FC236}">
                <a16:creationId xmlns:a16="http://schemas.microsoft.com/office/drawing/2014/main" id="{1AF3D771-6919-FD43-8D40-5195FF6E1925}"/>
              </a:ext>
            </a:extLst>
          </p:cNvPr>
          <p:cNvSpPr txBox="1"/>
          <p:nvPr/>
        </p:nvSpPr>
        <p:spPr>
          <a:xfrm>
            <a:off x="6768354" y="5554484"/>
            <a:ext cx="4153646" cy="646331"/>
          </a:xfrm>
          <a:prstGeom prst="rect">
            <a:avLst/>
          </a:prstGeom>
          <a:noFill/>
        </p:spPr>
        <p:txBody>
          <a:bodyPr wrap="square" rtlCol="0">
            <a:spAutoFit/>
          </a:bodyPr>
          <a:lstStyle/>
          <a:p>
            <a:r>
              <a:rPr lang="en-US" dirty="0"/>
              <a:t>BAD: can indicate contamination with adapter dimers, or another species </a:t>
            </a:r>
          </a:p>
        </p:txBody>
      </p:sp>
      <p:pic>
        <p:nvPicPr>
          <p:cNvPr id="11" name="Picture 10">
            <a:extLst>
              <a:ext uri="{FF2B5EF4-FFF2-40B4-BE49-F238E27FC236}">
                <a16:creationId xmlns:a16="http://schemas.microsoft.com/office/drawing/2014/main" id="{EB03DC51-BE9D-F34F-A757-FEE512595B65}"/>
              </a:ext>
            </a:extLst>
          </p:cNvPr>
          <p:cNvPicPr>
            <a:picLocks noChangeAspect="1"/>
          </p:cNvPicPr>
          <p:nvPr/>
        </p:nvPicPr>
        <p:blipFill>
          <a:blip r:embed="rId4"/>
          <a:stretch>
            <a:fillRect/>
          </a:stretch>
        </p:blipFill>
        <p:spPr>
          <a:xfrm>
            <a:off x="325153" y="982459"/>
            <a:ext cx="5770847" cy="4222376"/>
          </a:xfrm>
          <a:prstGeom prst="rect">
            <a:avLst/>
          </a:prstGeom>
        </p:spPr>
      </p:pic>
      <p:sp>
        <p:nvSpPr>
          <p:cNvPr id="3" name="TextBox 2">
            <a:extLst>
              <a:ext uri="{FF2B5EF4-FFF2-40B4-BE49-F238E27FC236}">
                <a16:creationId xmlns:a16="http://schemas.microsoft.com/office/drawing/2014/main" id="{598A7CA0-4816-664A-87C8-A37FC1EA6464}"/>
              </a:ext>
            </a:extLst>
          </p:cNvPr>
          <p:cNvSpPr txBox="1"/>
          <p:nvPr/>
        </p:nvSpPr>
        <p:spPr>
          <a:xfrm rot="16200000">
            <a:off x="-481936" y="3244334"/>
            <a:ext cx="1814086" cy="369332"/>
          </a:xfrm>
          <a:prstGeom prst="rect">
            <a:avLst/>
          </a:prstGeom>
          <a:noFill/>
        </p:spPr>
        <p:txBody>
          <a:bodyPr wrap="none" rtlCol="0">
            <a:spAutoFit/>
          </a:bodyPr>
          <a:lstStyle/>
          <a:p>
            <a:r>
              <a:rPr lang="en-US" dirty="0"/>
              <a:t>Number of Reads</a:t>
            </a:r>
          </a:p>
        </p:txBody>
      </p:sp>
      <p:sp>
        <p:nvSpPr>
          <p:cNvPr id="10" name="TextBox 9">
            <a:extLst>
              <a:ext uri="{FF2B5EF4-FFF2-40B4-BE49-F238E27FC236}">
                <a16:creationId xmlns:a16="http://schemas.microsoft.com/office/drawing/2014/main" id="{26A7FD88-234B-FD4E-A996-1F8E0F9E7D27}"/>
              </a:ext>
            </a:extLst>
          </p:cNvPr>
          <p:cNvSpPr txBox="1"/>
          <p:nvPr/>
        </p:nvSpPr>
        <p:spPr>
          <a:xfrm>
            <a:off x="2116688" y="5007469"/>
            <a:ext cx="2187778" cy="369332"/>
          </a:xfrm>
          <a:prstGeom prst="rect">
            <a:avLst/>
          </a:prstGeom>
          <a:solidFill>
            <a:schemeClr val="bg1"/>
          </a:solidFill>
        </p:spPr>
        <p:txBody>
          <a:bodyPr wrap="none" rtlCol="0">
            <a:spAutoFit/>
          </a:bodyPr>
          <a:lstStyle/>
          <a:p>
            <a:r>
              <a:rPr lang="en-US" dirty="0"/>
              <a:t>Mean GC content (%)</a:t>
            </a:r>
          </a:p>
        </p:txBody>
      </p:sp>
      <p:sp>
        <p:nvSpPr>
          <p:cNvPr id="12" name="TextBox 11">
            <a:extLst>
              <a:ext uri="{FF2B5EF4-FFF2-40B4-BE49-F238E27FC236}">
                <a16:creationId xmlns:a16="http://schemas.microsoft.com/office/drawing/2014/main" id="{6D234B5C-8EC9-5947-A112-992D97BF9C6E}"/>
              </a:ext>
            </a:extLst>
          </p:cNvPr>
          <p:cNvSpPr txBox="1"/>
          <p:nvPr/>
        </p:nvSpPr>
        <p:spPr>
          <a:xfrm>
            <a:off x="8034888" y="5114299"/>
            <a:ext cx="2187778" cy="369332"/>
          </a:xfrm>
          <a:prstGeom prst="rect">
            <a:avLst/>
          </a:prstGeom>
          <a:solidFill>
            <a:schemeClr val="bg1"/>
          </a:solidFill>
        </p:spPr>
        <p:txBody>
          <a:bodyPr wrap="none" rtlCol="0">
            <a:spAutoFit/>
          </a:bodyPr>
          <a:lstStyle/>
          <a:p>
            <a:r>
              <a:rPr lang="en-US" dirty="0"/>
              <a:t>Mean GC content (%)</a:t>
            </a:r>
          </a:p>
        </p:txBody>
      </p:sp>
      <p:sp>
        <p:nvSpPr>
          <p:cNvPr id="13" name="TextBox 12">
            <a:extLst>
              <a:ext uri="{FF2B5EF4-FFF2-40B4-BE49-F238E27FC236}">
                <a16:creationId xmlns:a16="http://schemas.microsoft.com/office/drawing/2014/main" id="{170AB07E-BEB4-AB49-855F-94D874594A34}"/>
              </a:ext>
            </a:extLst>
          </p:cNvPr>
          <p:cNvSpPr txBox="1"/>
          <p:nvPr/>
        </p:nvSpPr>
        <p:spPr>
          <a:xfrm>
            <a:off x="8022188" y="5114299"/>
            <a:ext cx="2187778" cy="369332"/>
          </a:xfrm>
          <a:prstGeom prst="rect">
            <a:avLst/>
          </a:prstGeom>
          <a:solidFill>
            <a:schemeClr val="bg1"/>
          </a:solidFill>
        </p:spPr>
        <p:txBody>
          <a:bodyPr wrap="none" rtlCol="0">
            <a:spAutoFit/>
          </a:bodyPr>
          <a:lstStyle/>
          <a:p>
            <a:r>
              <a:rPr lang="en-US" dirty="0"/>
              <a:t>Mean GC content (%)</a:t>
            </a:r>
          </a:p>
        </p:txBody>
      </p:sp>
    </p:spTree>
    <p:extLst>
      <p:ext uri="{BB962C8B-B14F-4D97-AF65-F5344CB8AC3E}">
        <p14:creationId xmlns:p14="http://schemas.microsoft.com/office/powerpoint/2010/main" val="1816803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err="1">
                <a:solidFill>
                  <a:schemeClr val="accent1"/>
                </a:solidFill>
              </a:rPr>
              <a:t>FastQC</a:t>
            </a:r>
            <a:r>
              <a:rPr lang="en-US" dirty="0">
                <a:solidFill>
                  <a:schemeClr val="accent1"/>
                </a:solidFill>
              </a:rPr>
              <a:t>: Per Base Sequence Content</a:t>
            </a:r>
          </a:p>
        </p:txBody>
      </p:sp>
      <p:pic>
        <p:nvPicPr>
          <p:cNvPr id="4" name="Picture 3" descr="A screenshot of a cell phone&#10;&#10;Description automatically generated">
            <a:extLst>
              <a:ext uri="{FF2B5EF4-FFF2-40B4-BE49-F238E27FC236}">
                <a16:creationId xmlns:a16="http://schemas.microsoft.com/office/drawing/2014/main" id="{E8B82AF5-716D-104A-9926-2054F2F41CC8}"/>
              </a:ext>
            </a:extLst>
          </p:cNvPr>
          <p:cNvPicPr>
            <a:picLocks noChangeAspect="1"/>
          </p:cNvPicPr>
          <p:nvPr/>
        </p:nvPicPr>
        <p:blipFill rotWithShape="1">
          <a:blip r:embed="rId3"/>
          <a:srcRect t="8872"/>
          <a:stretch/>
        </p:blipFill>
        <p:spPr>
          <a:xfrm>
            <a:off x="2559347" y="1269242"/>
            <a:ext cx="5724843" cy="3477972"/>
          </a:xfrm>
          <a:prstGeom prst="rect">
            <a:avLst/>
          </a:prstGeom>
        </p:spPr>
      </p:pic>
      <p:sp>
        <p:nvSpPr>
          <p:cNvPr id="11" name="TextBox 10">
            <a:extLst>
              <a:ext uri="{FF2B5EF4-FFF2-40B4-BE49-F238E27FC236}">
                <a16:creationId xmlns:a16="http://schemas.microsoft.com/office/drawing/2014/main" id="{A58BB907-4D2B-1546-8822-E9BD17C18876}"/>
              </a:ext>
            </a:extLst>
          </p:cNvPr>
          <p:cNvSpPr txBox="1"/>
          <p:nvPr/>
        </p:nvSpPr>
        <p:spPr>
          <a:xfrm>
            <a:off x="146713" y="5155103"/>
            <a:ext cx="1022217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Proportion of each position for which each DNA base has been called</a:t>
            </a:r>
          </a:p>
          <a:p>
            <a:pPr marL="285750" indent="-285750">
              <a:buFont typeface="Arial" panose="020B0604020202020204" pitchFamily="34" charset="0"/>
              <a:buChar char="•"/>
            </a:pPr>
            <a:r>
              <a:rPr lang="en-US" dirty="0" err="1"/>
              <a:t>RNAseq</a:t>
            </a:r>
            <a:r>
              <a:rPr lang="en-US" dirty="0"/>
              <a:t> data tends to show a positional sequence bias in the first ~12 bases</a:t>
            </a:r>
          </a:p>
          <a:p>
            <a:pPr marL="285750" indent="-285750">
              <a:buFont typeface="Arial" panose="020B0604020202020204" pitchFamily="34" charset="0"/>
              <a:buChar char="•"/>
            </a:pPr>
            <a:r>
              <a:rPr lang="en-US" dirty="0"/>
              <a:t>The "random" priming step during library construction is not truly random and certain hexamers are more prevalent than others</a:t>
            </a:r>
          </a:p>
          <a:p>
            <a:endParaRPr lang="en-US" dirty="0">
              <a:effectLst/>
            </a:endParaRPr>
          </a:p>
        </p:txBody>
      </p:sp>
      <p:sp>
        <p:nvSpPr>
          <p:cNvPr id="3" name="TextBox 2">
            <a:extLst>
              <a:ext uri="{FF2B5EF4-FFF2-40B4-BE49-F238E27FC236}">
                <a16:creationId xmlns:a16="http://schemas.microsoft.com/office/drawing/2014/main" id="{AC1F89CD-1CD1-D04D-8282-A19484B70188}"/>
              </a:ext>
            </a:extLst>
          </p:cNvPr>
          <p:cNvSpPr txBox="1"/>
          <p:nvPr/>
        </p:nvSpPr>
        <p:spPr>
          <a:xfrm>
            <a:off x="9686611" y="6441167"/>
            <a:ext cx="2268185" cy="369332"/>
          </a:xfrm>
          <a:prstGeom prst="rect">
            <a:avLst/>
          </a:prstGeom>
          <a:noFill/>
        </p:spPr>
        <p:txBody>
          <a:bodyPr wrap="none" rtlCol="0">
            <a:spAutoFit/>
          </a:bodyPr>
          <a:lstStyle/>
          <a:p>
            <a:r>
              <a:rPr lang="en-US" dirty="0">
                <a:hlinkClick r:id="rId4"/>
              </a:rPr>
              <a:t>sequencing.qcfail.com</a:t>
            </a:r>
            <a:endParaRPr lang="en-US" dirty="0"/>
          </a:p>
        </p:txBody>
      </p:sp>
      <p:sp>
        <p:nvSpPr>
          <p:cNvPr id="6" name="TextBox 5">
            <a:extLst>
              <a:ext uri="{FF2B5EF4-FFF2-40B4-BE49-F238E27FC236}">
                <a16:creationId xmlns:a16="http://schemas.microsoft.com/office/drawing/2014/main" id="{9E4E9C2E-3CD6-B94C-98B6-9CD923E552A6}"/>
              </a:ext>
            </a:extLst>
          </p:cNvPr>
          <p:cNvSpPr txBox="1"/>
          <p:nvPr/>
        </p:nvSpPr>
        <p:spPr>
          <a:xfrm>
            <a:off x="4849209" y="4476552"/>
            <a:ext cx="1374287" cy="369332"/>
          </a:xfrm>
          <a:prstGeom prst="rect">
            <a:avLst/>
          </a:prstGeom>
          <a:solidFill>
            <a:schemeClr val="bg1"/>
          </a:solidFill>
        </p:spPr>
        <p:txBody>
          <a:bodyPr wrap="none" rtlCol="0">
            <a:spAutoFit/>
          </a:bodyPr>
          <a:lstStyle/>
          <a:p>
            <a:r>
              <a:rPr lang="en-US" dirty="0"/>
              <a:t>Position (bp)</a:t>
            </a:r>
          </a:p>
        </p:txBody>
      </p:sp>
      <p:sp>
        <p:nvSpPr>
          <p:cNvPr id="7" name="TextBox 6">
            <a:extLst>
              <a:ext uri="{FF2B5EF4-FFF2-40B4-BE49-F238E27FC236}">
                <a16:creationId xmlns:a16="http://schemas.microsoft.com/office/drawing/2014/main" id="{4FDBB3BF-9944-1F4A-8BFA-D2D2D58CCF4A}"/>
              </a:ext>
            </a:extLst>
          </p:cNvPr>
          <p:cNvSpPr txBox="1"/>
          <p:nvPr/>
        </p:nvSpPr>
        <p:spPr>
          <a:xfrm rot="16200000">
            <a:off x="2263369" y="2604303"/>
            <a:ext cx="961289" cy="369332"/>
          </a:xfrm>
          <a:prstGeom prst="rect">
            <a:avLst/>
          </a:prstGeom>
          <a:solidFill>
            <a:schemeClr val="bg1"/>
          </a:solidFill>
        </p:spPr>
        <p:txBody>
          <a:bodyPr wrap="none" rtlCol="0">
            <a:spAutoFit/>
          </a:bodyPr>
          <a:lstStyle/>
          <a:p>
            <a:r>
              <a:rPr lang="en-US" dirty="0"/>
              <a:t>% Reads</a:t>
            </a:r>
          </a:p>
        </p:txBody>
      </p:sp>
    </p:spTree>
    <p:extLst>
      <p:ext uri="{BB962C8B-B14F-4D97-AF65-F5344CB8AC3E}">
        <p14:creationId xmlns:p14="http://schemas.microsoft.com/office/powerpoint/2010/main" val="1454949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err="1">
                <a:solidFill>
                  <a:schemeClr val="accent1"/>
                </a:solidFill>
              </a:rPr>
              <a:t>FastQC</a:t>
            </a:r>
            <a:r>
              <a:rPr lang="en-US" dirty="0">
                <a:solidFill>
                  <a:schemeClr val="accent1"/>
                </a:solidFill>
              </a:rPr>
              <a:t>: Per Base Sequence Content</a:t>
            </a:r>
          </a:p>
        </p:txBody>
      </p:sp>
      <p:pic>
        <p:nvPicPr>
          <p:cNvPr id="4" name="Picture 3" descr="A screenshot of a cell phone&#10;&#10;Description automatically generated">
            <a:extLst>
              <a:ext uri="{FF2B5EF4-FFF2-40B4-BE49-F238E27FC236}">
                <a16:creationId xmlns:a16="http://schemas.microsoft.com/office/drawing/2014/main" id="{E8B82AF5-716D-104A-9926-2054F2F41CC8}"/>
              </a:ext>
            </a:extLst>
          </p:cNvPr>
          <p:cNvPicPr>
            <a:picLocks noChangeAspect="1"/>
          </p:cNvPicPr>
          <p:nvPr/>
        </p:nvPicPr>
        <p:blipFill>
          <a:blip r:embed="rId3"/>
          <a:stretch>
            <a:fillRect/>
          </a:stretch>
        </p:blipFill>
        <p:spPr>
          <a:xfrm>
            <a:off x="608411" y="1433721"/>
            <a:ext cx="4831410" cy="3220940"/>
          </a:xfrm>
          <a:prstGeom prst="rect">
            <a:avLst/>
          </a:prstGeom>
        </p:spPr>
      </p:pic>
      <p:pic>
        <p:nvPicPr>
          <p:cNvPr id="8" name="Picture 7" descr="A picture containing pencil&#10;&#10;Description automatically generated">
            <a:extLst>
              <a:ext uri="{FF2B5EF4-FFF2-40B4-BE49-F238E27FC236}">
                <a16:creationId xmlns:a16="http://schemas.microsoft.com/office/drawing/2014/main" id="{D3AB2D43-C860-514D-83A4-A8671D6EBAD8}"/>
              </a:ext>
            </a:extLst>
          </p:cNvPr>
          <p:cNvPicPr>
            <a:picLocks noChangeAspect="1"/>
          </p:cNvPicPr>
          <p:nvPr/>
        </p:nvPicPr>
        <p:blipFill>
          <a:blip r:embed="rId4"/>
          <a:stretch>
            <a:fillRect/>
          </a:stretch>
        </p:blipFill>
        <p:spPr>
          <a:xfrm>
            <a:off x="6416470" y="1115279"/>
            <a:ext cx="5207000" cy="3810000"/>
          </a:xfrm>
          <a:prstGeom prst="rect">
            <a:avLst/>
          </a:prstGeom>
        </p:spPr>
      </p:pic>
      <p:sp>
        <p:nvSpPr>
          <p:cNvPr id="9" name="TextBox 8">
            <a:extLst>
              <a:ext uri="{FF2B5EF4-FFF2-40B4-BE49-F238E27FC236}">
                <a16:creationId xmlns:a16="http://schemas.microsoft.com/office/drawing/2014/main" id="{5F38AFF6-ED68-9A4E-9164-47168EBFFCF2}"/>
              </a:ext>
            </a:extLst>
          </p:cNvPr>
          <p:cNvSpPr txBox="1"/>
          <p:nvPr/>
        </p:nvSpPr>
        <p:spPr>
          <a:xfrm>
            <a:off x="6855652" y="4925279"/>
            <a:ext cx="4767818" cy="1754326"/>
          </a:xfrm>
          <a:prstGeom prst="rect">
            <a:avLst/>
          </a:prstGeom>
          <a:noFill/>
        </p:spPr>
        <p:txBody>
          <a:bodyPr wrap="square" rtlCol="0">
            <a:spAutoFit/>
          </a:bodyPr>
          <a:lstStyle/>
          <a:p>
            <a:r>
              <a:rPr lang="en-US" dirty="0"/>
              <a:t>BAD:</a:t>
            </a:r>
          </a:p>
          <a:p>
            <a:r>
              <a:rPr lang="en-US" dirty="0"/>
              <a:t>Shows a strong positional bias throughout the reads, which in this case is due to the library having a certain sequence that is overrepresented </a:t>
            </a:r>
          </a:p>
          <a:p>
            <a:endParaRPr lang="en-US" dirty="0"/>
          </a:p>
        </p:txBody>
      </p:sp>
      <p:sp>
        <p:nvSpPr>
          <p:cNvPr id="11" name="TextBox 10">
            <a:extLst>
              <a:ext uri="{FF2B5EF4-FFF2-40B4-BE49-F238E27FC236}">
                <a16:creationId xmlns:a16="http://schemas.microsoft.com/office/drawing/2014/main" id="{A58BB907-4D2B-1546-8822-E9BD17C18876}"/>
              </a:ext>
            </a:extLst>
          </p:cNvPr>
          <p:cNvSpPr txBox="1"/>
          <p:nvPr/>
        </p:nvSpPr>
        <p:spPr>
          <a:xfrm>
            <a:off x="863468" y="4947253"/>
            <a:ext cx="2638268" cy="369332"/>
          </a:xfrm>
          <a:prstGeom prst="rect">
            <a:avLst/>
          </a:prstGeom>
          <a:noFill/>
        </p:spPr>
        <p:txBody>
          <a:bodyPr wrap="square" rtlCol="0">
            <a:spAutoFit/>
          </a:bodyPr>
          <a:lstStyle/>
          <a:p>
            <a:r>
              <a:rPr lang="en-US" dirty="0"/>
              <a:t>EXPECTED for </a:t>
            </a:r>
            <a:r>
              <a:rPr lang="en-US" dirty="0" err="1"/>
              <a:t>RNAseq</a:t>
            </a:r>
            <a:endParaRPr lang="en-US" dirty="0">
              <a:effectLst/>
            </a:endParaRPr>
          </a:p>
        </p:txBody>
      </p:sp>
    </p:spTree>
    <p:extLst>
      <p:ext uri="{BB962C8B-B14F-4D97-AF65-F5344CB8AC3E}">
        <p14:creationId xmlns:p14="http://schemas.microsoft.com/office/powerpoint/2010/main" val="4057535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err="1">
                <a:solidFill>
                  <a:schemeClr val="accent1"/>
                </a:solidFill>
              </a:rPr>
              <a:t>FastQC</a:t>
            </a:r>
            <a:r>
              <a:rPr lang="en-US" dirty="0">
                <a:solidFill>
                  <a:schemeClr val="accent1"/>
                </a:solidFill>
              </a:rPr>
              <a:t>: Adapter content</a:t>
            </a:r>
          </a:p>
        </p:txBody>
      </p:sp>
      <p:sp>
        <p:nvSpPr>
          <p:cNvPr id="5" name="Rectangle 4">
            <a:extLst>
              <a:ext uri="{FF2B5EF4-FFF2-40B4-BE49-F238E27FC236}">
                <a16:creationId xmlns:a16="http://schemas.microsoft.com/office/drawing/2014/main" id="{A426283B-CFF3-FF47-B664-CAE5AE72482E}"/>
              </a:ext>
            </a:extLst>
          </p:cNvPr>
          <p:cNvSpPr/>
          <p:nvPr/>
        </p:nvSpPr>
        <p:spPr>
          <a:xfrm>
            <a:off x="8650356" y="6274137"/>
            <a:ext cx="2361544" cy="369332"/>
          </a:xfrm>
          <a:prstGeom prst="rect">
            <a:avLst/>
          </a:prstGeom>
        </p:spPr>
        <p:txBody>
          <a:bodyPr wrap="none">
            <a:spAutoFit/>
          </a:bodyPr>
          <a:lstStyle/>
          <a:p>
            <a:r>
              <a:rPr lang="en-US" dirty="0">
                <a:hlinkClick r:id="rId2"/>
              </a:rPr>
              <a:t>sequencing.qcfail.com</a:t>
            </a:r>
            <a:endParaRPr lang="en-US" dirty="0"/>
          </a:p>
        </p:txBody>
      </p:sp>
      <p:sp>
        <p:nvSpPr>
          <p:cNvPr id="13" name="TextBox 12">
            <a:extLst>
              <a:ext uri="{FF2B5EF4-FFF2-40B4-BE49-F238E27FC236}">
                <a16:creationId xmlns:a16="http://schemas.microsoft.com/office/drawing/2014/main" id="{A56911B2-7834-504B-A08D-0B6A26804FD7}"/>
              </a:ext>
            </a:extLst>
          </p:cNvPr>
          <p:cNvSpPr txBox="1"/>
          <p:nvPr/>
        </p:nvSpPr>
        <p:spPr>
          <a:xfrm>
            <a:off x="341193" y="3429000"/>
            <a:ext cx="5418256" cy="1477328"/>
          </a:xfrm>
          <a:prstGeom prst="rect">
            <a:avLst/>
          </a:prstGeom>
          <a:noFill/>
        </p:spPr>
        <p:txBody>
          <a:bodyPr wrap="square" rtlCol="0">
            <a:spAutoFit/>
          </a:bodyPr>
          <a:lstStyle/>
          <a:p>
            <a:r>
              <a:rPr lang="en-US" dirty="0" err="1"/>
              <a:t>FastQC</a:t>
            </a:r>
            <a:r>
              <a:rPr lang="en-US" dirty="0"/>
              <a:t> will scan each read for the presence of known adapter sequences</a:t>
            </a:r>
          </a:p>
          <a:p>
            <a:endParaRPr lang="en-US" dirty="0"/>
          </a:p>
          <a:p>
            <a:r>
              <a:rPr lang="en-US" dirty="0"/>
              <a:t>The plot shows that the adapter content rises over the course of the read</a:t>
            </a:r>
          </a:p>
        </p:txBody>
      </p:sp>
      <p:sp>
        <p:nvSpPr>
          <p:cNvPr id="14" name="TextBox 13">
            <a:extLst>
              <a:ext uri="{FF2B5EF4-FFF2-40B4-BE49-F238E27FC236}">
                <a16:creationId xmlns:a16="http://schemas.microsoft.com/office/drawing/2014/main" id="{C6003A03-D754-D047-A994-7262936FE062}"/>
              </a:ext>
            </a:extLst>
          </p:cNvPr>
          <p:cNvSpPr txBox="1"/>
          <p:nvPr/>
        </p:nvSpPr>
        <p:spPr>
          <a:xfrm>
            <a:off x="545910" y="5718412"/>
            <a:ext cx="2928687" cy="369332"/>
          </a:xfrm>
          <a:prstGeom prst="rect">
            <a:avLst/>
          </a:prstGeom>
          <a:noFill/>
        </p:spPr>
        <p:txBody>
          <a:bodyPr wrap="none" rtlCol="0">
            <a:spAutoFit/>
          </a:bodyPr>
          <a:lstStyle/>
          <a:p>
            <a:r>
              <a:rPr lang="en-US" dirty="0"/>
              <a:t>Solution – Adapter trimming!</a:t>
            </a:r>
          </a:p>
        </p:txBody>
      </p:sp>
      <p:pic>
        <p:nvPicPr>
          <p:cNvPr id="16" name="Picture 15" descr="A close up of a piece of paper&#10;&#10;Description automatically generated">
            <a:extLst>
              <a:ext uri="{FF2B5EF4-FFF2-40B4-BE49-F238E27FC236}">
                <a16:creationId xmlns:a16="http://schemas.microsoft.com/office/drawing/2014/main" id="{47EB01FB-38F7-E944-A4D5-2F7BD936B4B3}"/>
              </a:ext>
            </a:extLst>
          </p:cNvPr>
          <p:cNvPicPr>
            <a:picLocks noChangeAspect="1"/>
          </p:cNvPicPr>
          <p:nvPr/>
        </p:nvPicPr>
        <p:blipFill>
          <a:blip r:embed="rId3"/>
          <a:stretch>
            <a:fillRect/>
          </a:stretch>
        </p:blipFill>
        <p:spPr>
          <a:xfrm>
            <a:off x="5824717" y="2901056"/>
            <a:ext cx="5098701" cy="3186688"/>
          </a:xfrm>
          <a:prstGeom prst="rect">
            <a:avLst/>
          </a:prstGeom>
        </p:spPr>
      </p:pic>
      <p:pic>
        <p:nvPicPr>
          <p:cNvPr id="17" name="Picture 16" descr="A close up of a piece of paper&#10;&#10;Description automatically generated">
            <a:extLst>
              <a:ext uri="{FF2B5EF4-FFF2-40B4-BE49-F238E27FC236}">
                <a16:creationId xmlns:a16="http://schemas.microsoft.com/office/drawing/2014/main" id="{A8DD00EB-74A0-F342-9598-F3BCB8B6F058}"/>
              </a:ext>
            </a:extLst>
          </p:cNvPr>
          <p:cNvPicPr>
            <a:picLocks noChangeAspect="1"/>
          </p:cNvPicPr>
          <p:nvPr/>
        </p:nvPicPr>
        <p:blipFill rotWithShape="1">
          <a:blip r:embed="rId3"/>
          <a:srcRect l="77081" t="5948" r="1107" b="75688"/>
          <a:stretch/>
        </p:blipFill>
        <p:spPr>
          <a:xfrm>
            <a:off x="8770861" y="2979247"/>
            <a:ext cx="2819289" cy="1483613"/>
          </a:xfrm>
          <a:prstGeom prst="rect">
            <a:avLst/>
          </a:prstGeom>
        </p:spPr>
      </p:pic>
      <p:sp>
        <p:nvSpPr>
          <p:cNvPr id="10" name="TextBox 9">
            <a:extLst>
              <a:ext uri="{FF2B5EF4-FFF2-40B4-BE49-F238E27FC236}">
                <a16:creationId xmlns:a16="http://schemas.microsoft.com/office/drawing/2014/main" id="{EC60F5B1-480E-2345-B41D-55CC389F55BA}"/>
              </a:ext>
            </a:extLst>
          </p:cNvPr>
          <p:cNvSpPr txBox="1"/>
          <p:nvPr/>
        </p:nvSpPr>
        <p:spPr>
          <a:xfrm>
            <a:off x="7334167" y="5996275"/>
            <a:ext cx="2079800" cy="369332"/>
          </a:xfrm>
          <a:prstGeom prst="rect">
            <a:avLst/>
          </a:prstGeom>
          <a:solidFill>
            <a:schemeClr val="bg1"/>
          </a:solidFill>
        </p:spPr>
        <p:txBody>
          <a:bodyPr wrap="none" rtlCol="0">
            <a:spAutoFit/>
          </a:bodyPr>
          <a:lstStyle/>
          <a:p>
            <a:r>
              <a:rPr lang="en-US" dirty="0"/>
              <a:t>Position in read (bp)</a:t>
            </a:r>
          </a:p>
        </p:txBody>
      </p:sp>
      <p:pic>
        <p:nvPicPr>
          <p:cNvPr id="11" name="Picture 10">
            <a:extLst>
              <a:ext uri="{FF2B5EF4-FFF2-40B4-BE49-F238E27FC236}">
                <a16:creationId xmlns:a16="http://schemas.microsoft.com/office/drawing/2014/main" id="{14DD612A-D7AC-7244-904C-83EE2210E66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24103" t="32758" r="40442" b="61111"/>
          <a:stretch/>
        </p:blipFill>
        <p:spPr>
          <a:xfrm>
            <a:off x="4066731" y="1189168"/>
            <a:ext cx="3387186" cy="1019460"/>
          </a:xfrm>
          <a:prstGeom prst="rect">
            <a:avLst/>
          </a:prstGeom>
        </p:spPr>
      </p:pic>
      <p:sp>
        <p:nvSpPr>
          <p:cNvPr id="4" name="TextBox 3">
            <a:extLst>
              <a:ext uri="{FF2B5EF4-FFF2-40B4-BE49-F238E27FC236}">
                <a16:creationId xmlns:a16="http://schemas.microsoft.com/office/drawing/2014/main" id="{5B00AA95-EA9B-6A4A-A92C-17E92BBA5E28}"/>
              </a:ext>
            </a:extLst>
          </p:cNvPr>
          <p:cNvSpPr txBox="1"/>
          <p:nvPr/>
        </p:nvSpPr>
        <p:spPr>
          <a:xfrm>
            <a:off x="7744105" y="1123468"/>
            <a:ext cx="1026756" cy="369332"/>
          </a:xfrm>
          <a:prstGeom prst="rect">
            <a:avLst/>
          </a:prstGeom>
          <a:noFill/>
        </p:spPr>
        <p:txBody>
          <a:bodyPr wrap="none" rtlCol="0">
            <a:spAutoFit/>
          </a:bodyPr>
          <a:lstStyle/>
          <a:p>
            <a:r>
              <a:rPr lang="en-US" dirty="0"/>
              <a:t>Adapters</a:t>
            </a:r>
          </a:p>
        </p:txBody>
      </p:sp>
      <p:cxnSp>
        <p:nvCxnSpPr>
          <p:cNvPr id="8" name="Straight Arrow Connector 7">
            <a:extLst>
              <a:ext uri="{FF2B5EF4-FFF2-40B4-BE49-F238E27FC236}">
                <a16:creationId xmlns:a16="http://schemas.microsoft.com/office/drawing/2014/main" id="{A3DA327A-3230-B14E-97CF-8ABD9068AFA9}"/>
              </a:ext>
            </a:extLst>
          </p:cNvPr>
          <p:cNvCxnSpPr>
            <a:cxnSpLocks/>
            <a:stCxn id="4" idx="1"/>
          </p:cNvCxnSpPr>
          <p:nvPr/>
        </p:nvCxnSpPr>
        <p:spPr>
          <a:xfrm flipH="1">
            <a:off x="7188591" y="1308134"/>
            <a:ext cx="555514" cy="207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8209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erson with glasses&#10;&#10;Description automatically generated with low confidence">
            <a:extLst>
              <a:ext uri="{FF2B5EF4-FFF2-40B4-BE49-F238E27FC236}">
                <a16:creationId xmlns:a16="http://schemas.microsoft.com/office/drawing/2014/main" id="{5527373A-E88D-F944-8C32-E83AE52C492C}"/>
              </a:ext>
            </a:extLst>
          </p:cNvPr>
          <p:cNvPicPr>
            <a:picLocks noChangeAspect="1"/>
          </p:cNvPicPr>
          <p:nvPr/>
        </p:nvPicPr>
        <p:blipFill rotWithShape="1">
          <a:blip r:embed="rId3"/>
          <a:srcRect b="10425"/>
          <a:stretch/>
        </p:blipFill>
        <p:spPr>
          <a:xfrm>
            <a:off x="7322323" y="990362"/>
            <a:ext cx="1553667" cy="1693969"/>
          </a:xfrm>
          <a:prstGeom prst="rect">
            <a:avLst/>
          </a:prstGeom>
        </p:spPr>
      </p:pic>
      <p:sp>
        <p:nvSpPr>
          <p:cNvPr id="3" name="Title 1">
            <a:extLst>
              <a:ext uri="{FF2B5EF4-FFF2-40B4-BE49-F238E27FC236}">
                <a16:creationId xmlns:a16="http://schemas.microsoft.com/office/drawing/2014/main" id="{08340CC0-DE8B-3B4F-850A-505C34C60171}"/>
              </a:ext>
            </a:extLst>
          </p:cNvPr>
          <p:cNvSpPr txBox="1">
            <a:spLocks/>
          </p:cNvSpPr>
          <p:nvPr/>
        </p:nvSpPr>
        <p:spPr>
          <a:xfrm>
            <a:off x="453594" y="164632"/>
            <a:ext cx="10515600" cy="840828"/>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solidFill>
                  <a:schemeClr val="accent1"/>
                </a:solidFill>
              </a:rPr>
              <a:t>Research Technology Team</a:t>
            </a:r>
          </a:p>
        </p:txBody>
      </p:sp>
      <p:sp>
        <p:nvSpPr>
          <p:cNvPr id="7" name="TextBox 1">
            <a:extLst>
              <a:ext uri="{FF2B5EF4-FFF2-40B4-BE49-F238E27FC236}">
                <a16:creationId xmlns:a16="http://schemas.microsoft.com/office/drawing/2014/main" id="{E512CB36-CC8B-764C-AA03-DF2631D41516}"/>
              </a:ext>
            </a:extLst>
          </p:cNvPr>
          <p:cNvSpPr txBox="1"/>
          <p:nvPr/>
        </p:nvSpPr>
        <p:spPr>
          <a:xfrm>
            <a:off x="2636462" y="4377130"/>
            <a:ext cx="6515686" cy="2246769"/>
          </a:xfrm>
          <a:prstGeom prst="rect">
            <a:avLst/>
          </a:prstGeom>
          <a:noFill/>
        </p:spPr>
        <p:txBody>
          <a:bodyPr wrap="square"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457200" indent="-457200">
              <a:buFont typeface="Wingdings"/>
              <a:buChar char="ü"/>
            </a:pPr>
            <a:r>
              <a:rPr lang="en-US" sz="2800" dirty="0">
                <a:solidFill>
                  <a:srgbClr val="FF0000"/>
                </a:solidFill>
              </a:rPr>
              <a:t>Consultation on Projects and Grants</a:t>
            </a:r>
          </a:p>
          <a:p>
            <a:pPr marL="457200" indent="-457200">
              <a:buFont typeface="Wingdings"/>
              <a:buChar char="ü"/>
            </a:pPr>
            <a:r>
              <a:rPr lang="en-US" sz="2800" dirty="0">
                <a:solidFill>
                  <a:srgbClr val="FF0000"/>
                </a:solidFill>
              </a:rPr>
              <a:t>High Performance Compute Cluster</a:t>
            </a:r>
          </a:p>
          <a:p>
            <a:pPr marL="457200" indent="-457200">
              <a:buFont typeface="Wingdings"/>
              <a:buChar char="ü"/>
            </a:pPr>
            <a:r>
              <a:rPr lang="en-US" sz="2800" dirty="0">
                <a:solidFill>
                  <a:srgbClr val="FF0000"/>
                </a:solidFill>
              </a:rPr>
              <a:t>Workshops </a:t>
            </a:r>
          </a:p>
          <a:p>
            <a:endParaRPr lang="en-US" sz="2800" dirty="0">
              <a:solidFill>
                <a:srgbClr val="FF0000"/>
              </a:solidFill>
              <a:cs typeface="Calibri" panose="020F0502020204030204"/>
            </a:endParaRPr>
          </a:p>
          <a:p>
            <a:r>
              <a:rPr lang="en-US" sz="2800" dirty="0">
                <a:hlinkClick r:id="rId4"/>
              </a:rPr>
              <a:t>https://it.tufts.edu/research-technology</a:t>
            </a:r>
            <a:endParaRPr lang="en-US" sz="2800" dirty="0">
              <a:cs typeface="Calibri" panose="020F0502020204030204"/>
              <a:hlinkClick r:id="rId5"/>
            </a:endParaRPr>
          </a:p>
        </p:txBody>
      </p:sp>
      <p:pic>
        <p:nvPicPr>
          <p:cNvPr id="25" name="Picture 24" descr="A person holding a sign posing for the camera&#10;&#10;Description automatically generated">
            <a:extLst>
              <a:ext uri="{FF2B5EF4-FFF2-40B4-BE49-F238E27FC236}">
                <a16:creationId xmlns:a16="http://schemas.microsoft.com/office/drawing/2014/main" id="{F40D4AB2-E16C-C24D-9EFC-D2DFCAC909DA}"/>
              </a:ext>
            </a:extLst>
          </p:cNvPr>
          <p:cNvPicPr>
            <a:picLocks noChangeAspect="1"/>
          </p:cNvPicPr>
          <p:nvPr/>
        </p:nvPicPr>
        <p:blipFill>
          <a:blip r:embed="rId6"/>
          <a:stretch>
            <a:fillRect/>
          </a:stretch>
        </p:blipFill>
        <p:spPr>
          <a:xfrm>
            <a:off x="9359469" y="2757167"/>
            <a:ext cx="1308100" cy="1536700"/>
          </a:xfrm>
          <a:prstGeom prst="rect">
            <a:avLst/>
          </a:prstGeom>
        </p:spPr>
      </p:pic>
      <p:pic>
        <p:nvPicPr>
          <p:cNvPr id="27" name="Picture 26" descr="A person smiling for the camera&#10;&#10;Description automatically generated">
            <a:extLst>
              <a:ext uri="{FF2B5EF4-FFF2-40B4-BE49-F238E27FC236}">
                <a16:creationId xmlns:a16="http://schemas.microsoft.com/office/drawing/2014/main" id="{36E8149A-C7A0-BA4F-8B70-7B2D3BD33628}"/>
              </a:ext>
            </a:extLst>
          </p:cNvPr>
          <p:cNvPicPr>
            <a:picLocks noChangeAspect="1"/>
          </p:cNvPicPr>
          <p:nvPr/>
        </p:nvPicPr>
        <p:blipFill>
          <a:blip r:embed="rId7"/>
          <a:stretch>
            <a:fillRect/>
          </a:stretch>
        </p:blipFill>
        <p:spPr>
          <a:xfrm>
            <a:off x="7575113" y="2806384"/>
            <a:ext cx="1219200" cy="1511300"/>
          </a:xfrm>
          <a:prstGeom prst="rect">
            <a:avLst/>
          </a:prstGeom>
        </p:spPr>
      </p:pic>
      <p:pic>
        <p:nvPicPr>
          <p:cNvPr id="31" name="Picture 30" descr="A close up of a person&#10;&#10;Description automatically generated">
            <a:extLst>
              <a:ext uri="{FF2B5EF4-FFF2-40B4-BE49-F238E27FC236}">
                <a16:creationId xmlns:a16="http://schemas.microsoft.com/office/drawing/2014/main" id="{995091D3-257B-5C41-88A9-41105E96B0EC}"/>
              </a:ext>
            </a:extLst>
          </p:cNvPr>
          <p:cNvPicPr>
            <a:picLocks noChangeAspect="1"/>
          </p:cNvPicPr>
          <p:nvPr/>
        </p:nvPicPr>
        <p:blipFill>
          <a:blip r:embed="rId8"/>
          <a:stretch>
            <a:fillRect/>
          </a:stretch>
        </p:blipFill>
        <p:spPr>
          <a:xfrm>
            <a:off x="1800694" y="2657374"/>
            <a:ext cx="1066800" cy="1473200"/>
          </a:xfrm>
          <a:prstGeom prst="rect">
            <a:avLst/>
          </a:prstGeom>
        </p:spPr>
      </p:pic>
      <p:pic>
        <p:nvPicPr>
          <p:cNvPr id="33" name="Picture 32" descr="A picture containing graphical user interface, application&#10;&#10;Description automatically generated">
            <a:extLst>
              <a:ext uri="{FF2B5EF4-FFF2-40B4-BE49-F238E27FC236}">
                <a16:creationId xmlns:a16="http://schemas.microsoft.com/office/drawing/2014/main" id="{01E3313A-F394-9A44-9838-6CD815527693}"/>
              </a:ext>
            </a:extLst>
          </p:cNvPr>
          <p:cNvPicPr>
            <a:picLocks noChangeAspect="1"/>
          </p:cNvPicPr>
          <p:nvPr/>
        </p:nvPicPr>
        <p:blipFill>
          <a:blip r:embed="rId9"/>
          <a:stretch>
            <a:fillRect/>
          </a:stretch>
        </p:blipFill>
        <p:spPr>
          <a:xfrm>
            <a:off x="5637849" y="2795267"/>
            <a:ext cx="1422400" cy="1498600"/>
          </a:xfrm>
          <a:prstGeom prst="rect">
            <a:avLst/>
          </a:prstGeom>
        </p:spPr>
      </p:pic>
      <p:pic>
        <p:nvPicPr>
          <p:cNvPr id="35" name="Picture 34" descr="A person smiling for the camera&#10;&#10;Description automatically generated">
            <a:extLst>
              <a:ext uri="{FF2B5EF4-FFF2-40B4-BE49-F238E27FC236}">
                <a16:creationId xmlns:a16="http://schemas.microsoft.com/office/drawing/2014/main" id="{9779803C-49B1-114E-938D-6D14EB8E85CA}"/>
              </a:ext>
            </a:extLst>
          </p:cNvPr>
          <p:cNvPicPr>
            <a:picLocks noChangeAspect="1"/>
          </p:cNvPicPr>
          <p:nvPr/>
        </p:nvPicPr>
        <p:blipFill>
          <a:blip r:embed="rId10"/>
          <a:stretch>
            <a:fillRect/>
          </a:stretch>
        </p:blipFill>
        <p:spPr>
          <a:xfrm>
            <a:off x="3700817" y="1059783"/>
            <a:ext cx="1384300" cy="1511300"/>
          </a:xfrm>
          <a:prstGeom prst="rect">
            <a:avLst/>
          </a:prstGeom>
        </p:spPr>
      </p:pic>
      <p:pic>
        <p:nvPicPr>
          <p:cNvPr id="37" name="Picture 36" descr="A picture containing text&#10;&#10;Description automatically generated">
            <a:extLst>
              <a:ext uri="{FF2B5EF4-FFF2-40B4-BE49-F238E27FC236}">
                <a16:creationId xmlns:a16="http://schemas.microsoft.com/office/drawing/2014/main" id="{699B62B9-7770-A144-A8FB-802CEDFA96C2}"/>
              </a:ext>
            </a:extLst>
          </p:cNvPr>
          <p:cNvPicPr>
            <a:picLocks noChangeAspect="1"/>
          </p:cNvPicPr>
          <p:nvPr/>
        </p:nvPicPr>
        <p:blipFill>
          <a:blip r:embed="rId11"/>
          <a:stretch>
            <a:fillRect/>
          </a:stretch>
        </p:blipFill>
        <p:spPr>
          <a:xfrm>
            <a:off x="1555943" y="971996"/>
            <a:ext cx="1651000" cy="1562100"/>
          </a:xfrm>
          <a:prstGeom prst="rect">
            <a:avLst/>
          </a:prstGeom>
        </p:spPr>
      </p:pic>
      <p:pic>
        <p:nvPicPr>
          <p:cNvPr id="39" name="Picture 38" descr="A person wearing a suit and tie&#10;&#10;Description automatically generated">
            <a:extLst>
              <a:ext uri="{FF2B5EF4-FFF2-40B4-BE49-F238E27FC236}">
                <a16:creationId xmlns:a16="http://schemas.microsoft.com/office/drawing/2014/main" id="{4B2A1111-2C91-4746-BBF1-0A060A0A93F7}"/>
              </a:ext>
            </a:extLst>
          </p:cNvPr>
          <p:cNvPicPr>
            <a:picLocks noChangeAspect="1"/>
          </p:cNvPicPr>
          <p:nvPr/>
        </p:nvPicPr>
        <p:blipFill>
          <a:blip r:embed="rId12"/>
          <a:stretch>
            <a:fillRect/>
          </a:stretch>
        </p:blipFill>
        <p:spPr>
          <a:xfrm>
            <a:off x="3700817" y="2603019"/>
            <a:ext cx="1409700" cy="1600200"/>
          </a:xfrm>
          <a:prstGeom prst="rect">
            <a:avLst/>
          </a:prstGeom>
        </p:spPr>
      </p:pic>
      <p:pic>
        <p:nvPicPr>
          <p:cNvPr id="41" name="Picture 40" descr="A picture containing application&#10;&#10;Description automatically generated">
            <a:extLst>
              <a:ext uri="{FF2B5EF4-FFF2-40B4-BE49-F238E27FC236}">
                <a16:creationId xmlns:a16="http://schemas.microsoft.com/office/drawing/2014/main" id="{7EB206C3-7CC1-894E-BC01-9688B4DC48B7}"/>
              </a:ext>
            </a:extLst>
          </p:cNvPr>
          <p:cNvPicPr>
            <a:picLocks noChangeAspect="1"/>
          </p:cNvPicPr>
          <p:nvPr/>
        </p:nvPicPr>
        <p:blipFill>
          <a:blip r:embed="rId13"/>
          <a:stretch>
            <a:fillRect/>
          </a:stretch>
        </p:blipFill>
        <p:spPr>
          <a:xfrm>
            <a:off x="5735940" y="1027844"/>
            <a:ext cx="1244600" cy="1612900"/>
          </a:xfrm>
          <a:prstGeom prst="rect">
            <a:avLst/>
          </a:prstGeom>
        </p:spPr>
      </p:pic>
      <p:pic>
        <p:nvPicPr>
          <p:cNvPr id="47" name="Picture 46" descr="Graphical user interface, text, application&#10;&#10;Description automatically generated">
            <a:extLst>
              <a:ext uri="{FF2B5EF4-FFF2-40B4-BE49-F238E27FC236}">
                <a16:creationId xmlns:a16="http://schemas.microsoft.com/office/drawing/2014/main" id="{7B8FA3CA-64E1-574E-A90A-7FEB2C1BBBEA}"/>
              </a:ext>
            </a:extLst>
          </p:cNvPr>
          <p:cNvPicPr>
            <a:picLocks noChangeAspect="1"/>
          </p:cNvPicPr>
          <p:nvPr/>
        </p:nvPicPr>
        <p:blipFill>
          <a:blip r:embed="rId14"/>
          <a:stretch>
            <a:fillRect/>
          </a:stretch>
        </p:blipFill>
        <p:spPr>
          <a:xfrm>
            <a:off x="9472674" y="1116744"/>
            <a:ext cx="1206500" cy="1524000"/>
          </a:xfrm>
          <a:prstGeom prst="rect">
            <a:avLst/>
          </a:prstGeom>
        </p:spPr>
      </p:pic>
      <p:sp>
        <p:nvSpPr>
          <p:cNvPr id="6" name="Frame 5">
            <a:extLst>
              <a:ext uri="{FF2B5EF4-FFF2-40B4-BE49-F238E27FC236}">
                <a16:creationId xmlns:a16="http://schemas.microsoft.com/office/drawing/2014/main" id="{FD365629-3C0E-6946-878F-13DC682DC40B}"/>
              </a:ext>
            </a:extLst>
          </p:cNvPr>
          <p:cNvSpPr/>
          <p:nvPr/>
        </p:nvSpPr>
        <p:spPr>
          <a:xfrm>
            <a:off x="7219511" y="901338"/>
            <a:ext cx="1759289" cy="1851189"/>
          </a:xfrm>
          <a:prstGeom prst="frame">
            <a:avLst>
              <a:gd name="adj1" fmla="val 4158"/>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1474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A933CD4-D253-E740-AC6A-16FB9ACA221A}"/>
              </a:ext>
            </a:extLst>
          </p:cNvPr>
          <p:cNvSpPr txBox="1">
            <a:spLocks/>
          </p:cNvSpPr>
          <p:nvPr/>
        </p:nvSpPr>
        <p:spPr>
          <a:xfrm>
            <a:off x="0" y="0"/>
            <a:ext cx="10515600" cy="84082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solidFill>
                  <a:schemeClr val="accent1"/>
                </a:solidFill>
              </a:rPr>
              <a:t>Create a new history</a:t>
            </a:r>
          </a:p>
        </p:txBody>
      </p:sp>
    </p:spTree>
    <p:extLst>
      <p:ext uri="{BB962C8B-B14F-4D97-AF65-F5344CB8AC3E}">
        <p14:creationId xmlns:p14="http://schemas.microsoft.com/office/powerpoint/2010/main" val="22533556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6" name="Google Shape;126;p20"/>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21</a:t>
            </a:fld>
            <a:endParaRPr/>
          </a:p>
        </p:txBody>
      </p:sp>
      <p:sp>
        <p:nvSpPr>
          <p:cNvPr id="8" name="Title 1">
            <a:extLst>
              <a:ext uri="{FF2B5EF4-FFF2-40B4-BE49-F238E27FC236}">
                <a16:creationId xmlns:a16="http://schemas.microsoft.com/office/drawing/2014/main" id="{4E3775AB-A029-B54F-B54D-B1C4096C6F85}"/>
              </a:ext>
            </a:extLst>
          </p:cNvPr>
          <p:cNvSpPr txBox="1">
            <a:spLocks/>
          </p:cNvSpPr>
          <p:nvPr/>
        </p:nvSpPr>
        <p:spPr>
          <a:xfrm>
            <a:off x="0" y="0"/>
            <a:ext cx="10515600" cy="84082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solidFill>
                  <a:schemeClr val="accent1"/>
                </a:solidFill>
              </a:rPr>
              <a:t>Access Galaxy</a:t>
            </a:r>
          </a:p>
        </p:txBody>
      </p:sp>
      <p:pic>
        <p:nvPicPr>
          <p:cNvPr id="3" name="Picture 2" descr="Graphical user interface, application&#10;&#10;Description automatically generated">
            <a:extLst>
              <a:ext uri="{FF2B5EF4-FFF2-40B4-BE49-F238E27FC236}">
                <a16:creationId xmlns:a16="http://schemas.microsoft.com/office/drawing/2014/main" id="{592972EF-6A02-8344-8EA8-2A824849AEF1}"/>
              </a:ext>
            </a:extLst>
          </p:cNvPr>
          <p:cNvPicPr>
            <a:picLocks noChangeAspect="1"/>
          </p:cNvPicPr>
          <p:nvPr/>
        </p:nvPicPr>
        <p:blipFill>
          <a:blip r:embed="rId3"/>
          <a:stretch>
            <a:fillRect/>
          </a:stretch>
        </p:blipFill>
        <p:spPr>
          <a:xfrm>
            <a:off x="5609230" y="1845365"/>
            <a:ext cx="6292473" cy="3373456"/>
          </a:xfrm>
          <a:prstGeom prst="rect">
            <a:avLst/>
          </a:prstGeom>
        </p:spPr>
      </p:pic>
      <p:sp>
        <p:nvSpPr>
          <p:cNvPr id="4" name="TextBox 3">
            <a:extLst>
              <a:ext uri="{FF2B5EF4-FFF2-40B4-BE49-F238E27FC236}">
                <a16:creationId xmlns:a16="http://schemas.microsoft.com/office/drawing/2014/main" id="{AF9154E4-873F-9148-BF3E-4D942BA57B11}"/>
              </a:ext>
            </a:extLst>
          </p:cNvPr>
          <p:cNvSpPr txBox="1"/>
          <p:nvPr/>
        </p:nvSpPr>
        <p:spPr>
          <a:xfrm>
            <a:off x="7319992" y="1269847"/>
            <a:ext cx="2481000" cy="369332"/>
          </a:xfrm>
          <a:prstGeom prst="rect">
            <a:avLst/>
          </a:prstGeom>
          <a:noFill/>
        </p:spPr>
        <p:txBody>
          <a:bodyPr wrap="none" rtlCol="0">
            <a:spAutoFit/>
          </a:bodyPr>
          <a:lstStyle/>
          <a:p>
            <a:r>
              <a:rPr lang="en-US" b="1" dirty="0"/>
              <a:t>Suggested screen layout</a:t>
            </a:r>
          </a:p>
        </p:txBody>
      </p:sp>
      <p:sp>
        <p:nvSpPr>
          <p:cNvPr id="12" name="Google Shape;125;p20">
            <a:extLst>
              <a:ext uri="{FF2B5EF4-FFF2-40B4-BE49-F238E27FC236}">
                <a16:creationId xmlns:a16="http://schemas.microsoft.com/office/drawing/2014/main" id="{54F92C1C-BAC5-144A-8076-3C6D787DE7A8}"/>
              </a:ext>
            </a:extLst>
          </p:cNvPr>
          <p:cNvSpPr txBox="1">
            <a:spLocks noGrp="1"/>
          </p:cNvSpPr>
          <p:nvPr>
            <p:ph type="body" idx="1"/>
          </p:nvPr>
        </p:nvSpPr>
        <p:spPr>
          <a:xfrm>
            <a:off x="163790" y="960241"/>
            <a:ext cx="5172486" cy="5385968"/>
          </a:xfrm>
          <a:prstGeom prst="rect">
            <a:avLst/>
          </a:prstGeom>
        </p:spPr>
        <p:txBody>
          <a:bodyPr spcFirstLastPara="1" vert="horz" wrap="square" lIns="121900" tIns="121900" rIns="121900" bIns="121900" rtlCol="0" anchor="t" anchorCtr="0">
            <a:noAutofit/>
          </a:bodyPr>
          <a:lstStyle/>
          <a:p>
            <a:pPr marL="0" indent="0">
              <a:spcBef>
                <a:spcPts val="2133"/>
              </a:spcBef>
              <a:buNone/>
            </a:pPr>
            <a:r>
              <a:rPr lang="en" sz="2400" dirty="0">
                <a:ea typeface="Georgia"/>
                <a:cs typeface="Georgia"/>
                <a:sym typeface="Georgia"/>
              </a:rPr>
              <a:t>1. </a:t>
            </a:r>
            <a:r>
              <a:rPr lang="en-US" sz="2400" dirty="0">
                <a:ea typeface="Georgia"/>
                <a:cs typeface="Georgia"/>
                <a:sym typeface="Georgia"/>
              </a:rPr>
              <a:t>Connect to Tufts Network, either on campus or via </a:t>
            </a:r>
            <a:r>
              <a:rPr lang="en-US" sz="2400" dirty="0">
                <a:ea typeface="Georgia"/>
                <a:cs typeface="Georgia"/>
                <a:sym typeface="Georgia"/>
                <a:hlinkClick r:id="rId4"/>
              </a:rPr>
              <a:t>VPN</a:t>
            </a:r>
            <a:endParaRPr lang="en-US" sz="2400" b="1" dirty="0">
              <a:solidFill>
                <a:srgbClr val="FF9900"/>
              </a:solidFill>
              <a:ea typeface="Georgia"/>
              <a:cs typeface="Georgia"/>
              <a:sym typeface="Georgia"/>
            </a:endParaRPr>
          </a:p>
          <a:p>
            <a:pPr marL="0" indent="0">
              <a:spcBef>
                <a:spcPts val="2133"/>
              </a:spcBef>
              <a:buNone/>
            </a:pPr>
            <a:r>
              <a:rPr lang="en" sz="2400" dirty="0">
                <a:ea typeface="Georgia"/>
                <a:cs typeface="Georgia"/>
                <a:sym typeface="Georgia"/>
              </a:rPr>
              <a:t>2. Visit </a:t>
            </a:r>
            <a:r>
              <a:rPr lang="en" sz="2400" u="sng" dirty="0">
                <a:solidFill>
                  <a:schemeClr val="accent1"/>
                </a:solidFill>
                <a:ea typeface="Georgia"/>
                <a:cs typeface="Georgia"/>
                <a:sym typeface="Georgia"/>
                <a:hlinkClick r:id="rId5">
                  <a:extLst>
                    <a:ext uri="{A12FA001-AC4F-418D-AE19-62706E023703}">
                      <ahyp:hlinkClr xmlns:ahyp="http://schemas.microsoft.com/office/drawing/2018/hyperlinkcolor" val="tx"/>
                    </a:ext>
                  </a:extLst>
                </a:hlinkClick>
              </a:rPr>
              <a:t>https://galaxy.cluster.tufts.edu/</a:t>
            </a:r>
            <a:endParaRPr lang="en" sz="2400" u="sng" dirty="0">
              <a:solidFill>
                <a:schemeClr val="accent1"/>
              </a:solidFill>
              <a:ea typeface="Georgia"/>
              <a:cs typeface="Georgia"/>
              <a:sym typeface="Georgia"/>
            </a:endParaRPr>
          </a:p>
          <a:p>
            <a:pPr marL="0" indent="0">
              <a:spcBef>
                <a:spcPts val="2133"/>
              </a:spcBef>
              <a:spcAft>
                <a:spcPts val="2133"/>
              </a:spcAft>
              <a:buNone/>
            </a:pPr>
            <a:r>
              <a:rPr lang="en" sz="2400" dirty="0">
                <a:solidFill>
                  <a:srgbClr val="000000"/>
                </a:solidFill>
                <a:ea typeface="Georgia"/>
                <a:cs typeface="Georgia"/>
                <a:sym typeface="Georgia"/>
              </a:rPr>
              <a:t>3. Log in with you cluster username and password</a:t>
            </a:r>
          </a:p>
          <a:p>
            <a:pPr marL="0" indent="0">
              <a:spcBef>
                <a:spcPts val="2133"/>
              </a:spcBef>
              <a:spcAft>
                <a:spcPts val="2133"/>
              </a:spcAft>
              <a:buNone/>
            </a:pPr>
            <a:r>
              <a:rPr lang="en" sz="2400" dirty="0">
                <a:solidFill>
                  <a:srgbClr val="000000"/>
                </a:solidFill>
                <a:ea typeface="Georgia"/>
                <a:cs typeface="Georgia"/>
                <a:sym typeface="Georgia"/>
              </a:rPr>
              <a:t>4. In another browser window go to course workflow: </a:t>
            </a:r>
            <a:r>
              <a:rPr lang="en-US" sz="2400" u="sng" dirty="0">
                <a:solidFill>
                  <a:schemeClr val="accent1"/>
                </a:solidFill>
              </a:rPr>
              <a:t>https://</a:t>
            </a:r>
            <a:r>
              <a:rPr lang="en-US" sz="2400" u="sng" dirty="0" err="1">
                <a:solidFill>
                  <a:schemeClr val="accent1"/>
                </a:solidFill>
              </a:rPr>
              <a:t>rbatorsky.github.io</a:t>
            </a:r>
            <a:r>
              <a:rPr lang="en-US" sz="2400" u="sng" dirty="0">
                <a:solidFill>
                  <a:schemeClr val="accent1"/>
                </a:solidFill>
              </a:rPr>
              <a:t>/intro-to-galaxy-ngs-sarscov2/</a:t>
            </a:r>
          </a:p>
        </p:txBody>
      </p:sp>
    </p:spTree>
    <p:extLst>
      <p:ext uri="{BB962C8B-B14F-4D97-AF65-F5344CB8AC3E}">
        <p14:creationId xmlns:p14="http://schemas.microsoft.com/office/powerpoint/2010/main" val="34016760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FB0F3FF-E74E-FA43-9A73-64CD4F9C95F1}"/>
              </a:ext>
            </a:extLst>
          </p:cNvPr>
          <p:cNvSpPr txBox="1">
            <a:spLocks/>
          </p:cNvSpPr>
          <p:nvPr/>
        </p:nvSpPr>
        <p:spPr>
          <a:xfrm>
            <a:off x="138801" y="209602"/>
            <a:ext cx="10515600" cy="840828"/>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solidFill>
                  <a:schemeClr val="accent1"/>
                </a:solidFill>
              </a:rPr>
              <a:t>Outline</a:t>
            </a:r>
          </a:p>
        </p:txBody>
      </p:sp>
      <p:sp>
        <p:nvSpPr>
          <p:cNvPr id="4" name="Oval 3">
            <a:extLst>
              <a:ext uri="{FF2B5EF4-FFF2-40B4-BE49-F238E27FC236}">
                <a16:creationId xmlns:a16="http://schemas.microsoft.com/office/drawing/2014/main" id="{695C3C45-9CD6-C349-8909-3BF1F0477E44}"/>
              </a:ext>
            </a:extLst>
          </p:cNvPr>
          <p:cNvSpPr/>
          <p:nvPr/>
        </p:nvSpPr>
        <p:spPr>
          <a:xfrm>
            <a:off x="93407" y="895461"/>
            <a:ext cx="2330283" cy="1438507"/>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7ECFC8D-81B5-8541-B5E8-214FD759FDC5}"/>
              </a:ext>
            </a:extLst>
          </p:cNvPr>
          <p:cNvSpPr txBox="1"/>
          <p:nvPr/>
        </p:nvSpPr>
        <p:spPr>
          <a:xfrm>
            <a:off x="271504" y="1324684"/>
            <a:ext cx="2152186" cy="646331"/>
          </a:xfrm>
          <a:prstGeom prst="rect">
            <a:avLst/>
          </a:prstGeom>
          <a:noFill/>
        </p:spPr>
        <p:txBody>
          <a:bodyPr wrap="square" rtlCol="0">
            <a:spAutoFit/>
          </a:bodyPr>
          <a:lstStyle/>
          <a:p>
            <a:r>
              <a:rPr lang="en-US" dirty="0"/>
              <a:t> Bulk and single cell RNA sequencing</a:t>
            </a:r>
          </a:p>
        </p:txBody>
      </p:sp>
      <p:cxnSp>
        <p:nvCxnSpPr>
          <p:cNvPr id="7" name="Straight Arrow Connector 6">
            <a:extLst>
              <a:ext uri="{FF2B5EF4-FFF2-40B4-BE49-F238E27FC236}">
                <a16:creationId xmlns:a16="http://schemas.microsoft.com/office/drawing/2014/main" id="{618715A1-3201-C445-A4DA-AD8DC632EEB6}"/>
              </a:ext>
            </a:extLst>
          </p:cNvPr>
          <p:cNvCxnSpPr>
            <a:cxnSpLocks/>
          </p:cNvCxnSpPr>
          <p:nvPr/>
        </p:nvCxnSpPr>
        <p:spPr>
          <a:xfrm>
            <a:off x="2405853" y="1761324"/>
            <a:ext cx="721827" cy="4672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48D275E-7950-9A4B-BCB3-422E8E5BC1CF}"/>
              </a:ext>
            </a:extLst>
          </p:cNvPr>
          <p:cNvSpPr/>
          <p:nvPr/>
        </p:nvSpPr>
        <p:spPr>
          <a:xfrm>
            <a:off x="2259373" y="2076379"/>
            <a:ext cx="4148252" cy="2309302"/>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EEAE81AE-107F-9B46-844D-CB30658F948B}"/>
              </a:ext>
            </a:extLst>
          </p:cNvPr>
          <p:cNvSpPr txBox="1"/>
          <p:nvPr/>
        </p:nvSpPr>
        <p:spPr>
          <a:xfrm>
            <a:off x="2823748" y="2413270"/>
            <a:ext cx="3316899" cy="1477328"/>
          </a:xfrm>
          <a:prstGeom prst="rect">
            <a:avLst/>
          </a:prstGeom>
          <a:noFill/>
        </p:spPr>
        <p:txBody>
          <a:bodyPr wrap="square" rtlCol="0">
            <a:spAutoFit/>
          </a:bodyPr>
          <a:lstStyle/>
          <a:p>
            <a:r>
              <a:rPr lang="en-US" dirty="0"/>
              <a:t>Intro to Galaxy Platform for Bioinformatics (Tufts network or VPN required)</a:t>
            </a:r>
          </a:p>
          <a:p>
            <a:endParaRPr lang="en-US" dirty="0"/>
          </a:p>
          <a:p>
            <a:r>
              <a:rPr lang="en-US" dirty="0">
                <a:hlinkClick r:id="rId3"/>
              </a:rPr>
              <a:t>https://galaxy.cluster.tufts.edu/</a:t>
            </a:r>
            <a:endParaRPr lang="en-US" dirty="0"/>
          </a:p>
        </p:txBody>
      </p:sp>
      <p:sp>
        <p:nvSpPr>
          <p:cNvPr id="12" name="Oval 11">
            <a:extLst>
              <a:ext uri="{FF2B5EF4-FFF2-40B4-BE49-F238E27FC236}">
                <a16:creationId xmlns:a16="http://schemas.microsoft.com/office/drawing/2014/main" id="{EBD6C2DA-6ACD-4046-BFA4-0CAB50B52E67}"/>
              </a:ext>
            </a:extLst>
          </p:cNvPr>
          <p:cNvSpPr/>
          <p:nvPr/>
        </p:nvSpPr>
        <p:spPr>
          <a:xfrm>
            <a:off x="5784375" y="3713720"/>
            <a:ext cx="4148252" cy="2147082"/>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 through </a:t>
            </a:r>
            <a:r>
              <a:rPr lang="en-US" dirty="0" err="1">
                <a:solidFill>
                  <a:schemeClr val="tx1"/>
                </a:solidFill>
              </a:rPr>
              <a:t>RNAseq</a:t>
            </a:r>
            <a:r>
              <a:rPr lang="en-US" dirty="0">
                <a:solidFill>
                  <a:schemeClr val="tx1"/>
                </a:solidFill>
              </a:rPr>
              <a:t> example together on Galaxy</a:t>
            </a:r>
          </a:p>
          <a:p>
            <a:pPr algn="ctr"/>
            <a:endParaRPr lang="en-US" dirty="0">
              <a:solidFill>
                <a:schemeClr val="tx1"/>
              </a:solidFill>
            </a:endParaRPr>
          </a:p>
          <a:p>
            <a:pPr algn="ctr"/>
            <a:r>
              <a:rPr lang="en-US" dirty="0">
                <a:solidFill>
                  <a:schemeClr val="tx1"/>
                </a:solidFill>
                <a:hlinkClick r:id="rId4"/>
              </a:rPr>
              <a:t>https://rbatorsky.github.io/intro-to-rnaseq-with-galaxy/</a:t>
            </a:r>
            <a:endParaRPr lang="en-US" dirty="0">
              <a:solidFill>
                <a:schemeClr val="tx1"/>
              </a:solidFill>
            </a:endParaRPr>
          </a:p>
          <a:p>
            <a:pPr algn="ctr"/>
            <a:endParaRPr lang="en-US" dirty="0">
              <a:solidFill>
                <a:schemeClr val="tx1"/>
              </a:solidFill>
            </a:endParaRPr>
          </a:p>
        </p:txBody>
      </p:sp>
      <p:cxnSp>
        <p:nvCxnSpPr>
          <p:cNvPr id="17" name="Straight Arrow Connector 16">
            <a:extLst>
              <a:ext uri="{FF2B5EF4-FFF2-40B4-BE49-F238E27FC236}">
                <a16:creationId xmlns:a16="http://schemas.microsoft.com/office/drawing/2014/main" id="{5F3255E6-4CFE-DE48-9637-0753B781C638}"/>
              </a:ext>
            </a:extLst>
          </p:cNvPr>
          <p:cNvCxnSpPr>
            <a:cxnSpLocks/>
          </p:cNvCxnSpPr>
          <p:nvPr/>
        </p:nvCxnSpPr>
        <p:spPr>
          <a:xfrm>
            <a:off x="6346618" y="3429364"/>
            <a:ext cx="625382" cy="3732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BA0DA73-3C61-8046-812E-58F8E32B0EAD}"/>
              </a:ext>
            </a:extLst>
          </p:cNvPr>
          <p:cNvSpPr txBox="1"/>
          <p:nvPr/>
        </p:nvSpPr>
        <p:spPr>
          <a:xfrm>
            <a:off x="10229444" y="4602595"/>
            <a:ext cx="849913" cy="369332"/>
          </a:xfrm>
          <a:prstGeom prst="rect">
            <a:avLst/>
          </a:prstGeom>
          <a:noFill/>
        </p:spPr>
        <p:txBody>
          <a:bodyPr wrap="none" rtlCol="0">
            <a:spAutoFit/>
          </a:bodyPr>
          <a:lstStyle/>
          <a:p>
            <a:r>
              <a:rPr lang="en-US" dirty="0"/>
              <a:t>2 days!</a:t>
            </a:r>
          </a:p>
        </p:txBody>
      </p:sp>
    </p:spTree>
    <p:extLst>
      <p:ext uri="{BB962C8B-B14F-4D97-AF65-F5344CB8AC3E}">
        <p14:creationId xmlns:p14="http://schemas.microsoft.com/office/powerpoint/2010/main" val="842271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354C808-D130-E04E-8FCE-D73363923DED}"/>
              </a:ext>
            </a:extLst>
          </p:cNvPr>
          <p:cNvSpPr txBox="1"/>
          <p:nvPr/>
        </p:nvSpPr>
        <p:spPr>
          <a:xfrm>
            <a:off x="9327900" y="1241068"/>
            <a:ext cx="2011576" cy="646331"/>
          </a:xfrm>
          <a:prstGeom prst="rect">
            <a:avLst/>
          </a:prstGeom>
          <a:noFill/>
        </p:spPr>
        <p:txBody>
          <a:bodyPr wrap="none" rtlCol="0">
            <a:spAutoFit/>
          </a:bodyPr>
          <a:lstStyle/>
          <a:p>
            <a:r>
              <a:rPr lang="en-US" dirty="0">
                <a:solidFill>
                  <a:srgbClr val="0DEFFF"/>
                </a:solidFill>
              </a:rPr>
              <a:t>Sequence identifier</a:t>
            </a:r>
          </a:p>
          <a:p>
            <a:r>
              <a:rPr lang="en-US" dirty="0">
                <a:solidFill>
                  <a:srgbClr val="92D050"/>
                </a:solidFill>
              </a:rPr>
              <a:t>Sequence</a:t>
            </a:r>
          </a:p>
        </p:txBody>
      </p:sp>
      <p:sp>
        <p:nvSpPr>
          <p:cNvPr id="7" name="Frame 6">
            <a:extLst>
              <a:ext uri="{FF2B5EF4-FFF2-40B4-BE49-F238E27FC236}">
                <a16:creationId xmlns:a16="http://schemas.microsoft.com/office/drawing/2014/main" id="{A2F8CF8B-368F-3A4D-B4AB-00F811732E98}"/>
              </a:ext>
            </a:extLst>
          </p:cNvPr>
          <p:cNvSpPr/>
          <p:nvPr/>
        </p:nvSpPr>
        <p:spPr>
          <a:xfrm>
            <a:off x="571787" y="5255985"/>
            <a:ext cx="8758988" cy="360947"/>
          </a:xfrm>
          <a:prstGeom prst="fram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D942B936-28D6-EA43-B7D4-CC0BE38F62E1}"/>
              </a:ext>
            </a:extLst>
          </p:cNvPr>
          <p:cNvSpPr txBox="1"/>
          <p:nvPr/>
        </p:nvSpPr>
        <p:spPr>
          <a:xfrm>
            <a:off x="217714" y="1241068"/>
            <a:ext cx="9110186" cy="1015663"/>
          </a:xfrm>
          <a:prstGeom prst="rect">
            <a:avLst/>
          </a:prstGeom>
          <a:noFill/>
        </p:spPr>
        <p:txBody>
          <a:bodyPr wrap="none" rtlCol="0">
            <a:spAutoFit/>
          </a:bodyPr>
          <a:lstStyle/>
          <a:p>
            <a:r>
              <a:rPr lang="en-US" sz="1200" dirty="0">
                <a:latin typeface="Monaco" pitchFamily="2" charset="77"/>
              </a:rPr>
              <a:t>&gt;</a:t>
            </a:r>
            <a:r>
              <a:rPr lang="en-US" sz="1200" dirty="0">
                <a:highlight>
                  <a:srgbClr val="00FFFF"/>
                </a:highlight>
                <a:latin typeface="Monaco" pitchFamily="2" charset="77"/>
              </a:rPr>
              <a:t>NC_045512.2 Severe acute respiratory syndrome coronavirus 2 isolate Wuhan-Hu-1, complete genome</a:t>
            </a:r>
          </a:p>
          <a:p>
            <a:r>
              <a:rPr lang="en-US" sz="1200" dirty="0">
                <a:highlight>
                  <a:srgbClr val="00FF00"/>
                </a:highlight>
                <a:latin typeface="Monaco" pitchFamily="2" charset="77"/>
              </a:rPr>
              <a:t>ATTAAAGGTTTATACCTTCCCAGGTAACAAACCAACCAACTTTCGATCTCTTGTAGATCTGTTCTCTAAACGAACTTTAA</a:t>
            </a:r>
          </a:p>
          <a:p>
            <a:r>
              <a:rPr lang="en-US" sz="1200" dirty="0">
                <a:highlight>
                  <a:srgbClr val="00FF00"/>
                </a:highlight>
                <a:latin typeface="Monaco" pitchFamily="2" charset="77"/>
              </a:rPr>
              <a:t>AATCTGTGTGGCTGTCACTCGGCTGCATGCTTAGTGCACTCACGCAGTATAATTAATAACTAATTACTGTCGTTGACAGG</a:t>
            </a:r>
          </a:p>
          <a:p>
            <a:r>
              <a:rPr lang="en-US" sz="1200" dirty="0">
                <a:highlight>
                  <a:srgbClr val="00FF00"/>
                </a:highlight>
                <a:latin typeface="Monaco" pitchFamily="2" charset="77"/>
              </a:rPr>
              <a:t>ACACGAGTAACTCGTCTATCTTCTGCAGGCTGCTTACGGTTTCGTCCGTGTTGCAGCCGATCATCAGCACATCTAGGTTT</a:t>
            </a:r>
          </a:p>
          <a:p>
            <a:endParaRPr lang="en-US" sz="1200" dirty="0"/>
          </a:p>
        </p:txBody>
      </p:sp>
    </p:spTree>
    <p:extLst>
      <p:ext uri="{BB962C8B-B14F-4D97-AF65-F5344CB8AC3E}">
        <p14:creationId xmlns:p14="http://schemas.microsoft.com/office/powerpoint/2010/main" val="30041494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354C808-D130-E04E-8FCE-D73363923DED}"/>
              </a:ext>
            </a:extLst>
          </p:cNvPr>
          <p:cNvSpPr txBox="1"/>
          <p:nvPr/>
        </p:nvSpPr>
        <p:spPr>
          <a:xfrm>
            <a:off x="9327900" y="1241068"/>
            <a:ext cx="2011576" cy="646331"/>
          </a:xfrm>
          <a:prstGeom prst="rect">
            <a:avLst/>
          </a:prstGeom>
          <a:noFill/>
        </p:spPr>
        <p:txBody>
          <a:bodyPr wrap="none" rtlCol="0">
            <a:spAutoFit/>
          </a:bodyPr>
          <a:lstStyle/>
          <a:p>
            <a:r>
              <a:rPr lang="en-US" dirty="0">
                <a:solidFill>
                  <a:srgbClr val="0DEFFF"/>
                </a:solidFill>
              </a:rPr>
              <a:t>Sequence identifier</a:t>
            </a:r>
          </a:p>
          <a:p>
            <a:r>
              <a:rPr lang="en-US" dirty="0">
                <a:solidFill>
                  <a:srgbClr val="92D050"/>
                </a:solidFill>
              </a:rPr>
              <a:t>Sequence</a:t>
            </a:r>
          </a:p>
        </p:txBody>
      </p:sp>
      <p:sp>
        <p:nvSpPr>
          <p:cNvPr id="7" name="Frame 6">
            <a:extLst>
              <a:ext uri="{FF2B5EF4-FFF2-40B4-BE49-F238E27FC236}">
                <a16:creationId xmlns:a16="http://schemas.microsoft.com/office/drawing/2014/main" id="{A2F8CF8B-368F-3A4D-B4AB-00F811732E98}"/>
              </a:ext>
            </a:extLst>
          </p:cNvPr>
          <p:cNvSpPr/>
          <p:nvPr/>
        </p:nvSpPr>
        <p:spPr>
          <a:xfrm>
            <a:off x="571787" y="5255985"/>
            <a:ext cx="8758988" cy="360947"/>
          </a:xfrm>
          <a:prstGeom prst="fram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D942B936-28D6-EA43-B7D4-CC0BE38F62E1}"/>
              </a:ext>
            </a:extLst>
          </p:cNvPr>
          <p:cNvSpPr txBox="1"/>
          <p:nvPr/>
        </p:nvSpPr>
        <p:spPr>
          <a:xfrm>
            <a:off x="217714" y="1241068"/>
            <a:ext cx="9110186" cy="1015663"/>
          </a:xfrm>
          <a:prstGeom prst="rect">
            <a:avLst/>
          </a:prstGeom>
          <a:noFill/>
        </p:spPr>
        <p:txBody>
          <a:bodyPr wrap="none" rtlCol="0">
            <a:spAutoFit/>
          </a:bodyPr>
          <a:lstStyle/>
          <a:p>
            <a:r>
              <a:rPr lang="en-US" sz="1200" dirty="0">
                <a:latin typeface="Monaco" pitchFamily="2" charset="77"/>
              </a:rPr>
              <a:t>&gt;</a:t>
            </a:r>
            <a:r>
              <a:rPr lang="en-US" sz="1200" dirty="0">
                <a:highlight>
                  <a:srgbClr val="00FFFF"/>
                </a:highlight>
                <a:latin typeface="Monaco" pitchFamily="2" charset="77"/>
              </a:rPr>
              <a:t>NC_045512.2 Severe acute respiratory syndrome coronavirus 2 isolate Wuhan-Hu-1, complete genome</a:t>
            </a:r>
          </a:p>
          <a:p>
            <a:r>
              <a:rPr lang="en-US" sz="1200" dirty="0">
                <a:highlight>
                  <a:srgbClr val="00FF00"/>
                </a:highlight>
                <a:latin typeface="Monaco" pitchFamily="2" charset="77"/>
              </a:rPr>
              <a:t>ATTAAAGGTTTATACCTTCCCAGGTAACAAACCAACCAACTTTCGATCTCTTGTAGATCTGTTCTCTAAACGAACTTTAA</a:t>
            </a:r>
          </a:p>
          <a:p>
            <a:r>
              <a:rPr lang="en-US" sz="1200" dirty="0">
                <a:highlight>
                  <a:srgbClr val="00FF00"/>
                </a:highlight>
                <a:latin typeface="Monaco" pitchFamily="2" charset="77"/>
              </a:rPr>
              <a:t>AATCTGTGTGGCTGTCACTCGGCTGCATGCTTAGTGCACTCACGCAGTATAATTAATAACTAATTACTGTCGTTGACAGG</a:t>
            </a:r>
          </a:p>
          <a:p>
            <a:r>
              <a:rPr lang="en-US" sz="1200" dirty="0">
                <a:highlight>
                  <a:srgbClr val="00FF00"/>
                </a:highlight>
                <a:latin typeface="Monaco" pitchFamily="2" charset="77"/>
              </a:rPr>
              <a:t>ACACGAGTAACTCGTCTATCTTCTGCAGGCTGCTTACGGTTTCGTCCGTGTTGCAGCCGATCATCAGCACATCTAGGTTT</a:t>
            </a:r>
          </a:p>
          <a:p>
            <a:endParaRPr lang="en-US" sz="1200" dirty="0"/>
          </a:p>
        </p:txBody>
      </p:sp>
    </p:spTree>
    <p:extLst>
      <p:ext uri="{BB962C8B-B14F-4D97-AF65-F5344CB8AC3E}">
        <p14:creationId xmlns:p14="http://schemas.microsoft.com/office/powerpoint/2010/main" val="1413920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Raw reads in </a:t>
            </a:r>
            <a:r>
              <a:rPr lang="en-US" dirty="0" err="1">
                <a:solidFill>
                  <a:schemeClr val="accent1"/>
                </a:solidFill>
              </a:rPr>
              <a:t>Fastq</a:t>
            </a:r>
            <a:r>
              <a:rPr lang="en-US" dirty="0">
                <a:solidFill>
                  <a:schemeClr val="accent1"/>
                </a:solidFill>
              </a:rPr>
              <a:t> format</a:t>
            </a:r>
          </a:p>
        </p:txBody>
      </p:sp>
      <p:sp>
        <p:nvSpPr>
          <p:cNvPr id="10" name="Rectangle 9">
            <a:extLst>
              <a:ext uri="{FF2B5EF4-FFF2-40B4-BE49-F238E27FC236}">
                <a16:creationId xmlns:a16="http://schemas.microsoft.com/office/drawing/2014/main" id="{3EF0FD9D-9B8B-C648-B6A7-39121FC640F1}"/>
              </a:ext>
            </a:extLst>
          </p:cNvPr>
          <p:cNvSpPr/>
          <p:nvPr/>
        </p:nvSpPr>
        <p:spPr>
          <a:xfrm>
            <a:off x="582403" y="1233464"/>
            <a:ext cx="4809586" cy="1200329"/>
          </a:xfrm>
          <a:prstGeom prst="rect">
            <a:avLst/>
          </a:prstGeom>
          <a:solidFill>
            <a:schemeClr val="bg1">
              <a:lumMod val="65000"/>
            </a:schemeClr>
          </a:solidFill>
        </p:spPr>
        <p:style>
          <a:lnRef idx="0">
            <a:scrgbClr r="0" g="0" b="0"/>
          </a:lnRef>
          <a:fillRef idx="0">
            <a:scrgbClr r="0" g="0" b="0"/>
          </a:fillRef>
          <a:effectRef idx="0">
            <a:scrgbClr r="0" g="0" b="0"/>
          </a:effectRef>
          <a:fontRef idx="major"/>
        </p:style>
        <p:txBody>
          <a:bodyPr wrap="non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dirty="0"/>
              <a:t>@SRR098401.109756285</a:t>
            </a:r>
          </a:p>
          <a:p>
            <a:r>
              <a:rPr lang="en-US" dirty="0"/>
              <a:t>GACTCACGTAACTTTAAACTCTAACAGAAATATACTA…</a:t>
            </a:r>
          </a:p>
          <a:p>
            <a:r>
              <a:rPr lang="en-US" dirty="0"/>
              <a:t>+</a:t>
            </a:r>
          </a:p>
          <a:p>
            <a:r>
              <a:rPr lang="en-US" dirty="0"/>
              <a:t>CAEFGDG?BCGGGEEDGGHGHGDFHEIEGGDDDD…</a:t>
            </a:r>
          </a:p>
        </p:txBody>
      </p:sp>
      <p:sp>
        <p:nvSpPr>
          <p:cNvPr id="11" name="Rectangle 10">
            <a:extLst>
              <a:ext uri="{FF2B5EF4-FFF2-40B4-BE49-F238E27FC236}">
                <a16:creationId xmlns:a16="http://schemas.microsoft.com/office/drawing/2014/main" id="{C6F8A37B-8691-D542-ABE9-9FD28A0BFD86}"/>
              </a:ext>
            </a:extLst>
          </p:cNvPr>
          <p:cNvSpPr/>
          <p:nvPr/>
        </p:nvSpPr>
        <p:spPr>
          <a:xfrm>
            <a:off x="5749826" y="1233463"/>
            <a:ext cx="4999690" cy="1200329"/>
          </a:xfrm>
          <a:prstGeom prst="rect">
            <a:avLst/>
          </a:prstGeom>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342900" indent="-342900">
              <a:buAutoNum type="arabicPeriod"/>
            </a:pPr>
            <a:r>
              <a:rPr lang="en-US" dirty="0"/>
              <a:t>Sequence identifier</a:t>
            </a:r>
          </a:p>
          <a:p>
            <a:pPr marL="342900" indent="-342900">
              <a:buAutoNum type="arabicPeriod"/>
            </a:pPr>
            <a:r>
              <a:rPr lang="en-US" dirty="0"/>
              <a:t>Sequence</a:t>
            </a:r>
          </a:p>
          <a:p>
            <a:pPr marL="342900" indent="-342900">
              <a:buAutoNum type="arabicPeriod"/>
            </a:pPr>
            <a:r>
              <a:rPr lang="en-US" dirty="0"/>
              <a:t>+ (optionally lists the sequence identifier again)</a:t>
            </a:r>
          </a:p>
          <a:p>
            <a:pPr marL="342900" indent="-342900">
              <a:buAutoNum type="arabicPeriod"/>
            </a:pPr>
            <a:r>
              <a:rPr lang="en-US" dirty="0"/>
              <a:t>Quality string</a:t>
            </a:r>
          </a:p>
        </p:txBody>
      </p:sp>
    </p:spTree>
    <p:extLst>
      <p:ext uri="{BB962C8B-B14F-4D97-AF65-F5344CB8AC3E}">
        <p14:creationId xmlns:p14="http://schemas.microsoft.com/office/powerpoint/2010/main" val="15010770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Raw reads in </a:t>
            </a:r>
            <a:r>
              <a:rPr lang="en-US" dirty="0" err="1">
                <a:solidFill>
                  <a:schemeClr val="accent1"/>
                </a:solidFill>
              </a:rPr>
              <a:t>Fastq</a:t>
            </a:r>
            <a:r>
              <a:rPr lang="en-US" dirty="0">
                <a:solidFill>
                  <a:schemeClr val="accent1"/>
                </a:solidFill>
              </a:rPr>
              <a:t> format</a:t>
            </a:r>
          </a:p>
        </p:txBody>
      </p:sp>
      <p:sp>
        <p:nvSpPr>
          <p:cNvPr id="10" name="Rectangle 9">
            <a:extLst>
              <a:ext uri="{FF2B5EF4-FFF2-40B4-BE49-F238E27FC236}">
                <a16:creationId xmlns:a16="http://schemas.microsoft.com/office/drawing/2014/main" id="{3EF0FD9D-9B8B-C648-B6A7-39121FC640F1}"/>
              </a:ext>
            </a:extLst>
          </p:cNvPr>
          <p:cNvSpPr/>
          <p:nvPr/>
        </p:nvSpPr>
        <p:spPr>
          <a:xfrm>
            <a:off x="582403" y="1233464"/>
            <a:ext cx="4809586" cy="1200329"/>
          </a:xfrm>
          <a:prstGeom prst="rect">
            <a:avLst/>
          </a:prstGeom>
          <a:solidFill>
            <a:schemeClr val="bg1">
              <a:lumMod val="65000"/>
            </a:schemeClr>
          </a:solidFill>
        </p:spPr>
        <p:style>
          <a:lnRef idx="0">
            <a:scrgbClr r="0" g="0" b="0"/>
          </a:lnRef>
          <a:fillRef idx="0">
            <a:scrgbClr r="0" g="0" b="0"/>
          </a:fillRef>
          <a:effectRef idx="0">
            <a:scrgbClr r="0" g="0" b="0"/>
          </a:effectRef>
          <a:fontRef idx="major"/>
        </p:style>
        <p:txBody>
          <a:bodyPr wrap="non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dirty="0"/>
              <a:t>@SRR098401.109756285</a:t>
            </a:r>
          </a:p>
          <a:p>
            <a:r>
              <a:rPr lang="en-US" dirty="0"/>
              <a:t>GACTCACGTAACTTTAAACTCTAACAGAAATATACTA…</a:t>
            </a:r>
          </a:p>
          <a:p>
            <a:r>
              <a:rPr lang="en-US" dirty="0"/>
              <a:t>+</a:t>
            </a:r>
          </a:p>
          <a:p>
            <a:r>
              <a:rPr lang="en-US" dirty="0"/>
              <a:t>CAEFGDG?BCGGGEEDGGHGHGDFHEIEGGDDDD…</a:t>
            </a:r>
          </a:p>
        </p:txBody>
      </p:sp>
      <p:sp>
        <p:nvSpPr>
          <p:cNvPr id="11" name="Rectangle 10">
            <a:extLst>
              <a:ext uri="{FF2B5EF4-FFF2-40B4-BE49-F238E27FC236}">
                <a16:creationId xmlns:a16="http://schemas.microsoft.com/office/drawing/2014/main" id="{C6F8A37B-8691-D542-ABE9-9FD28A0BFD86}"/>
              </a:ext>
            </a:extLst>
          </p:cNvPr>
          <p:cNvSpPr/>
          <p:nvPr/>
        </p:nvSpPr>
        <p:spPr>
          <a:xfrm>
            <a:off x="5749826" y="1233463"/>
            <a:ext cx="4999690" cy="1200329"/>
          </a:xfrm>
          <a:prstGeom prst="rect">
            <a:avLst/>
          </a:prstGeom>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342900" indent="-342900">
              <a:buAutoNum type="arabicPeriod"/>
            </a:pPr>
            <a:r>
              <a:rPr lang="en-US" dirty="0"/>
              <a:t>Sequence identifier</a:t>
            </a:r>
          </a:p>
          <a:p>
            <a:pPr marL="342900" indent="-342900">
              <a:buAutoNum type="arabicPeriod"/>
            </a:pPr>
            <a:r>
              <a:rPr lang="en-US" dirty="0"/>
              <a:t>Sequence</a:t>
            </a:r>
          </a:p>
          <a:p>
            <a:pPr marL="342900" indent="-342900">
              <a:buAutoNum type="arabicPeriod"/>
            </a:pPr>
            <a:r>
              <a:rPr lang="en-US" dirty="0"/>
              <a:t>+ (optionally lists the sequence identifier again)</a:t>
            </a:r>
          </a:p>
          <a:p>
            <a:pPr marL="342900" indent="-342900">
              <a:buAutoNum type="arabicPeriod"/>
            </a:pPr>
            <a:r>
              <a:rPr lang="en-US" dirty="0"/>
              <a:t>Quality string</a:t>
            </a:r>
          </a:p>
        </p:txBody>
      </p:sp>
    </p:spTree>
    <p:extLst>
      <p:ext uri="{BB962C8B-B14F-4D97-AF65-F5344CB8AC3E}">
        <p14:creationId xmlns:p14="http://schemas.microsoft.com/office/powerpoint/2010/main" val="243827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0DD7990-2177-F946-8ABC-0DA3474FE4EB}"/>
              </a:ext>
            </a:extLst>
          </p:cNvPr>
          <p:cNvSpPr/>
          <p:nvPr/>
        </p:nvSpPr>
        <p:spPr>
          <a:xfrm>
            <a:off x="6524015" y="6533566"/>
            <a:ext cx="5339365" cy="276999"/>
          </a:xfrm>
          <a:prstGeom prst="rect">
            <a:avLst/>
          </a:prstGeom>
        </p:spPr>
        <p:txBody>
          <a:bodyPr wrap="square">
            <a:spAutoFit/>
          </a:bodyPr>
          <a:lstStyle/>
          <a:p>
            <a:r>
              <a:rPr lang="en-US" sz="1200" dirty="0"/>
              <a:t>https://</a:t>
            </a:r>
            <a:r>
              <a:rPr lang="en-US" sz="1200" dirty="0" err="1"/>
              <a:t>www.illumina.com</a:t>
            </a:r>
            <a:r>
              <a:rPr lang="en-US" sz="1200" dirty="0"/>
              <a:t>/science/education/sequencing-quality-</a:t>
            </a:r>
            <a:r>
              <a:rPr lang="en-US" sz="1200" dirty="0" err="1"/>
              <a:t>scores.html</a:t>
            </a:r>
            <a:endParaRPr lang="en-US" sz="1200" dirty="0"/>
          </a:p>
        </p:txBody>
      </p:sp>
      <p:sp>
        <p:nvSpPr>
          <p:cNvPr id="11" name="TextBox 10">
            <a:extLst>
              <a:ext uri="{FF2B5EF4-FFF2-40B4-BE49-F238E27FC236}">
                <a16:creationId xmlns:a16="http://schemas.microsoft.com/office/drawing/2014/main" id="{03670199-2BA5-0E43-A2CC-A557E64D564B}"/>
              </a:ext>
            </a:extLst>
          </p:cNvPr>
          <p:cNvSpPr txBox="1"/>
          <p:nvPr/>
        </p:nvSpPr>
        <p:spPr>
          <a:xfrm>
            <a:off x="314969" y="914694"/>
            <a:ext cx="7819448" cy="369332"/>
          </a:xfrm>
          <a:prstGeom prst="rect">
            <a:avLst/>
          </a:prstGeom>
          <a:noFill/>
        </p:spPr>
        <p:txBody>
          <a:bodyPr wrap="none" rtlCol="0">
            <a:spAutoFit/>
          </a:bodyPr>
          <a:lstStyle/>
          <a:p>
            <a:r>
              <a:rPr lang="en-US" dirty="0"/>
              <a:t>The symbols we see in the read quality string are an encoding of the quality score:</a:t>
            </a:r>
          </a:p>
        </p:txBody>
      </p:sp>
      <p:pic>
        <p:nvPicPr>
          <p:cNvPr id="14" name="Picture 13" descr="a picture showing the ASCII quality charachters and their mapping to quality scores from 0 to 40">
            <a:extLst>
              <a:ext uri="{FF2B5EF4-FFF2-40B4-BE49-F238E27FC236}">
                <a16:creationId xmlns:a16="http://schemas.microsoft.com/office/drawing/2014/main" id="{C84E96AF-CD2A-E34E-86EB-63130974CF17}"/>
              </a:ext>
            </a:extLst>
          </p:cNvPr>
          <p:cNvPicPr>
            <a:picLocks noChangeAspect="1"/>
          </p:cNvPicPr>
          <p:nvPr/>
        </p:nvPicPr>
        <p:blipFill>
          <a:blip r:embed="rId3"/>
          <a:stretch>
            <a:fillRect/>
          </a:stretch>
        </p:blipFill>
        <p:spPr>
          <a:xfrm>
            <a:off x="353993" y="1451937"/>
            <a:ext cx="5943600" cy="1016000"/>
          </a:xfrm>
          <a:prstGeom prst="rect">
            <a:avLst/>
          </a:prstGeom>
        </p:spPr>
      </p:pic>
      <p:sp>
        <p:nvSpPr>
          <p:cNvPr id="15" name="TextBox 14">
            <a:extLst>
              <a:ext uri="{FF2B5EF4-FFF2-40B4-BE49-F238E27FC236}">
                <a16:creationId xmlns:a16="http://schemas.microsoft.com/office/drawing/2014/main" id="{7006931D-466A-3143-9C0A-349CCCB1E30C}"/>
              </a:ext>
            </a:extLst>
          </p:cNvPr>
          <p:cNvSpPr txBox="1"/>
          <p:nvPr/>
        </p:nvSpPr>
        <p:spPr>
          <a:xfrm>
            <a:off x="314969" y="2672558"/>
            <a:ext cx="7093609" cy="369332"/>
          </a:xfrm>
          <a:prstGeom prst="rect">
            <a:avLst/>
          </a:prstGeom>
          <a:noFill/>
        </p:spPr>
        <p:txBody>
          <a:bodyPr wrap="none" rtlCol="0">
            <a:spAutoFit/>
          </a:bodyPr>
          <a:lstStyle/>
          <a:p>
            <a:r>
              <a:rPr lang="en-US" dirty="0"/>
              <a:t>A quality score is a prediction of the probability of an error in base calling: </a:t>
            </a:r>
          </a:p>
        </p:txBody>
      </p:sp>
      <p:graphicFrame>
        <p:nvGraphicFramePr>
          <p:cNvPr id="16" name="Table 15">
            <a:extLst>
              <a:ext uri="{FF2B5EF4-FFF2-40B4-BE49-F238E27FC236}">
                <a16:creationId xmlns:a16="http://schemas.microsoft.com/office/drawing/2014/main" id="{79188D62-8F60-BF47-99F5-ECE24D44EB6D}"/>
              </a:ext>
            </a:extLst>
          </p:cNvPr>
          <p:cNvGraphicFramePr>
            <a:graphicFrameLocks noGrp="1"/>
          </p:cNvGraphicFramePr>
          <p:nvPr>
            <p:extLst>
              <p:ext uri="{D42A27DB-BD31-4B8C-83A1-F6EECF244321}">
                <p14:modId xmlns:p14="http://schemas.microsoft.com/office/powerpoint/2010/main" val="4286956826"/>
              </p:ext>
            </p:extLst>
          </p:nvPr>
        </p:nvGraphicFramePr>
        <p:xfrm>
          <a:off x="314969" y="3203583"/>
          <a:ext cx="10515600" cy="1410425"/>
        </p:xfrm>
        <a:graphic>
          <a:graphicData uri="http://schemas.openxmlformats.org/drawingml/2006/table">
            <a:tbl>
              <a:tblPr firstRow="1"/>
              <a:tblGrid>
                <a:gridCol w="3505200">
                  <a:extLst>
                    <a:ext uri="{9D8B030D-6E8A-4147-A177-3AD203B41FA5}">
                      <a16:colId xmlns:a16="http://schemas.microsoft.com/office/drawing/2014/main" val="1862008157"/>
                    </a:ext>
                  </a:extLst>
                </a:gridCol>
                <a:gridCol w="3789999">
                  <a:extLst>
                    <a:ext uri="{9D8B030D-6E8A-4147-A177-3AD203B41FA5}">
                      <a16:colId xmlns:a16="http://schemas.microsoft.com/office/drawing/2014/main" val="3693452951"/>
                    </a:ext>
                  </a:extLst>
                </a:gridCol>
                <a:gridCol w="3220401">
                  <a:extLst>
                    <a:ext uri="{9D8B030D-6E8A-4147-A177-3AD203B41FA5}">
                      <a16:colId xmlns:a16="http://schemas.microsoft.com/office/drawing/2014/main" val="1045064580"/>
                    </a:ext>
                  </a:extLst>
                </a:gridCol>
              </a:tblGrid>
              <a:tr h="347795">
                <a:tc>
                  <a:txBody>
                    <a:bodyPr/>
                    <a:lstStyle/>
                    <a:p>
                      <a:pPr algn="l" fontAlgn="b"/>
                      <a:r>
                        <a:rPr lang="en-US" sz="1700" b="1" dirty="0">
                          <a:solidFill>
                            <a:schemeClr val="tx1"/>
                          </a:solidFill>
                          <a:effectLst/>
                          <a:latin typeface="HelveticaNeueW01-75Bold"/>
                        </a:rPr>
                        <a:t>Quality Score</a:t>
                      </a:r>
                    </a:p>
                  </a:txBody>
                  <a:tcPr marL="88552" marR="88552" marT="44276" marB="44276" anchor="b">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accent1">
                        <a:lumMod val="60000"/>
                        <a:lumOff val="40000"/>
                      </a:schemeClr>
                    </a:solidFill>
                  </a:tcPr>
                </a:tc>
                <a:tc>
                  <a:txBody>
                    <a:bodyPr/>
                    <a:lstStyle/>
                    <a:p>
                      <a:pPr algn="l" fontAlgn="b"/>
                      <a:r>
                        <a:rPr lang="en-US" sz="1700" b="1" dirty="0">
                          <a:solidFill>
                            <a:schemeClr val="tx1"/>
                          </a:solidFill>
                          <a:effectLst/>
                          <a:latin typeface="HelveticaNeueW01-75Bold"/>
                        </a:rPr>
                        <a:t>Probability of Incorrect Base Call</a:t>
                      </a:r>
                    </a:p>
                  </a:txBody>
                  <a:tcPr marL="88552" marR="88552" marT="44276" marB="44276" anchor="b">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accent1">
                        <a:lumMod val="60000"/>
                        <a:lumOff val="40000"/>
                      </a:schemeClr>
                    </a:solidFill>
                  </a:tcPr>
                </a:tc>
                <a:tc>
                  <a:txBody>
                    <a:bodyPr/>
                    <a:lstStyle/>
                    <a:p>
                      <a:pPr algn="l" fontAlgn="b"/>
                      <a:r>
                        <a:rPr lang="en-US" sz="1700" b="1" dirty="0">
                          <a:solidFill>
                            <a:schemeClr val="tx1"/>
                          </a:solidFill>
                          <a:effectLst/>
                          <a:latin typeface="HelveticaNeueW01-75Bold"/>
                        </a:rPr>
                        <a:t>Inferred Base Call Accuracy</a:t>
                      </a:r>
                    </a:p>
                  </a:txBody>
                  <a:tcPr marL="88552" marR="88552" marT="44276" marB="44276" anchor="b">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214194137"/>
                  </a:ext>
                </a:extLst>
              </a:tr>
              <a:tr h="354210">
                <a:tc>
                  <a:txBody>
                    <a:bodyPr/>
                    <a:lstStyle/>
                    <a:p>
                      <a:pPr fontAlgn="t"/>
                      <a:r>
                        <a:rPr lang="en-US" sz="1700">
                          <a:effectLst/>
                        </a:rPr>
                        <a:t>10 (Q10)</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fontAlgn="t"/>
                      <a:r>
                        <a:rPr lang="en-US" sz="1700" dirty="0">
                          <a:effectLst/>
                        </a:rPr>
                        <a:t>1 in 10</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fontAlgn="t"/>
                      <a:r>
                        <a:rPr lang="en-US" sz="1700" dirty="0">
                          <a:effectLst/>
                        </a:rPr>
                        <a:t>90%</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2740278190"/>
                  </a:ext>
                </a:extLst>
              </a:tr>
              <a:tr h="354210">
                <a:tc>
                  <a:txBody>
                    <a:bodyPr/>
                    <a:lstStyle/>
                    <a:p>
                      <a:pPr fontAlgn="t"/>
                      <a:r>
                        <a:rPr lang="en-US" sz="1700">
                          <a:effectLst/>
                        </a:rPr>
                        <a:t>20 (Q20)</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fontAlgn="t"/>
                      <a:r>
                        <a:rPr lang="en-US" sz="1700" dirty="0">
                          <a:effectLst/>
                        </a:rPr>
                        <a:t>1 in 100</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fontAlgn="t"/>
                      <a:r>
                        <a:rPr lang="en-US" sz="1700">
                          <a:effectLst/>
                        </a:rPr>
                        <a:t>99%</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1740711487"/>
                  </a:ext>
                </a:extLst>
              </a:tr>
              <a:tr h="354210">
                <a:tc>
                  <a:txBody>
                    <a:bodyPr/>
                    <a:lstStyle/>
                    <a:p>
                      <a:pPr fontAlgn="t"/>
                      <a:r>
                        <a:rPr lang="en-US" sz="1700">
                          <a:effectLst/>
                        </a:rPr>
                        <a:t>30 (Q30)</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fontAlgn="t"/>
                      <a:r>
                        <a:rPr lang="en-US" sz="1700">
                          <a:effectLst/>
                        </a:rPr>
                        <a:t>1 in 1000</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fontAlgn="t"/>
                      <a:r>
                        <a:rPr lang="en-US" sz="1700" dirty="0">
                          <a:effectLst/>
                        </a:rPr>
                        <a:t>99.9%</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1944891160"/>
                  </a:ext>
                </a:extLst>
              </a:tr>
            </a:tbl>
          </a:graphicData>
        </a:graphic>
      </p:graphicFrame>
      <p:sp>
        <p:nvSpPr>
          <p:cNvPr id="10" name="Title 1">
            <a:extLst>
              <a:ext uri="{FF2B5EF4-FFF2-40B4-BE49-F238E27FC236}">
                <a16:creationId xmlns:a16="http://schemas.microsoft.com/office/drawing/2014/main" id="{AA809C58-E97A-D347-B00A-B38AD5E60531}"/>
              </a:ext>
            </a:extLst>
          </p:cNvPr>
          <p:cNvSpPr txBox="1">
            <a:spLocks/>
          </p:cNvSpPr>
          <p:nvPr/>
        </p:nvSpPr>
        <p:spPr>
          <a:xfrm>
            <a:off x="0" y="0"/>
            <a:ext cx="10515600" cy="744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1"/>
                </a:solidFill>
              </a:rPr>
              <a:t>Base Quality Scores</a:t>
            </a:r>
          </a:p>
        </p:txBody>
      </p:sp>
    </p:spTree>
    <p:extLst>
      <p:ext uri="{BB962C8B-B14F-4D97-AF65-F5344CB8AC3E}">
        <p14:creationId xmlns:p14="http://schemas.microsoft.com/office/powerpoint/2010/main" val="2522824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0DD7990-2177-F946-8ABC-0DA3474FE4EB}"/>
              </a:ext>
            </a:extLst>
          </p:cNvPr>
          <p:cNvSpPr/>
          <p:nvPr/>
        </p:nvSpPr>
        <p:spPr>
          <a:xfrm>
            <a:off x="6524015" y="6533566"/>
            <a:ext cx="5339365" cy="276999"/>
          </a:xfrm>
          <a:prstGeom prst="rect">
            <a:avLst/>
          </a:prstGeom>
        </p:spPr>
        <p:txBody>
          <a:bodyPr wrap="square">
            <a:spAutoFit/>
          </a:bodyPr>
          <a:lstStyle/>
          <a:p>
            <a:r>
              <a:rPr lang="en-US" sz="1200" dirty="0"/>
              <a:t>https://</a:t>
            </a:r>
            <a:r>
              <a:rPr lang="en-US" sz="1200" dirty="0" err="1"/>
              <a:t>www.illumina.com</a:t>
            </a:r>
            <a:r>
              <a:rPr lang="en-US" sz="1200" dirty="0"/>
              <a:t>/science/education/sequencing-quality-</a:t>
            </a:r>
            <a:r>
              <a:rPr lang="en-US" sz="1200" dirty="0" err="1"/>
              <a:t>scores.html</a:t>
            </a:r>
            <a:endParaRPr lang="en-US" sz="1200" dirty="0"/>
          </a:p>
        </p:txBody>
      </p:sp>
      <p:sp>
        <p:nvSpPr>
          <p:cNvPr id="11" name="TextBox 10">
            <a:extLst>
              <a:ext uri="{FF2B5EF4-FFF2-40B4-BE49-F238E27FC236}">
                <a16:creationId xmlns:a16="http://schemas.microsoft.com/office/drawing/2014/main" id="{03670199-2BA5-0E43-A2CC-A557E64D564B}"/>
              </a:ext>
            </a:extLst>
          </p:cNvPr>
          <p:cNvSpPr txBox="1"/>
          <p:nvPr/>
        </p:nvSpPr>
        <p:spPr>
          <a:xfrm>
            <a:off x="314969" y="914694"/>
            <a:ext cx="7819448" cy="369332"/>
          </a:xfrm>
          <a:prstGeom prst="rect">
            <a:avLst/>
          </a:prstGeom>
          <a:noFill/>
        </p:spPr>
        <p:txBody>
          <a:bodyPr wrap="none" rtlCol="0">
            <a:spAutoFit/>
          </a:bodyPr>
          <a:lstStyle/>
          <a:p>
            <a:r>
              <a:rPr lang="en-US" dirty="0"/>
              <a:t>The symbols we see in the read quality string are an encoding of the quality score:</a:t>
            </a:r>
          </a:p>
        </p:txBody>
      </p:sp>
      <p:pic>
        <p:nvPicPr>
          <p:cNvPr id="14" name="Picture 13" descr="a picture showing the ASCII quality charachters and their mapping to quality scores from 0 to 40">
            <a:extLst>
              <a:ext uri="{FF2B5EF4-FFF2-40B4-BE49-F238E27FC236}">
                <a16:creationId xmlns:a16="http://schemas.microsoft.com/office/drawing/2014/main" id="{C84E96AF-CD2A-E34E-86EB-63130974CF17}"/>
              </a:ext>
            </a:extLst>
          </p:cNvPr>
          <p:cNvPicPr>
            <a:picLocks noChangeAspect="1"/>
          </p:cNvPicPr>
          <p:nvPr/>
        </p:nvPicPr>
        <p:blipFill>
          <a:blip r:embed="rId2"/>
          <a:stretch>
            <a:fillRect/>
          </a:stretch>
        </p:blipFill>
        <p:spPr>
          <a:xfrm>
            <a:off x="353993" y="1451937"/>
            <a:ext cx="5943600" cy="1016000"/>
          </a:xfrm>
          <a:prstGeom prst="rect">
            <a:avLst/>
          </a:prstGeom>
        </p:spPr>
      </p:pic>
      <p:sp>
        <p:nvSpPr>
          <p:cNvPr id="15" name="TextBox 14">
            <a:extLst>
              <a:ext uri="{FF2B5EF4-FFF2-40B4-BE49-F238E27FC236}">
                <a16:creationId xmlns:a16="http://schemas.microsoft.com/office/drawing/2014/main" id="{7006931D-466A-3143-9C0A-349CCCB1E30C}"/>
              </a:ext>
            </a:extLst>
          </p:cNvPr>
          <p:cNvSpPr txBox="1"/>
          <p:nvPr/>
        </p:nvSpPr>
        <p:spPr>
          <a:xfrm>
            <a:off x="314969" y="2672558"/>
            <a:ext cx="7093609" cy="369332"/>
          </a:xfrm>
          <a:prstGeom prst="rect">
            <a:avLst/>
          </a:prstGeom>
          <a:noFill/>
        </p:spPr>
        <p:txBody>
          <a:bodyPr wrap="none" rtlCol="0">
            <a:spAutoFit/>
          </a:bodyPr>
          <a:lstStyle/>
          <a:p>
            <a:r>
              <a:rPr lang="en-US" dirty="0"/>
              <a:t>A quality score is a prediction of the probability of an error in base calling: </a:t>
            </a:r>
          </a:p>
        </p:txBody>
      </p:sp>
      <p:graphicFrame>
        <p:nvGraphicFramePr>
          <p:cNvPr id="16" name="Table 15">
            <a:extLst>
              <a:ext uri="{FF2B5EF4-FFF2-40B4-BE49-F238E27FC236}">
                <a16:creationId xmlns:a16="http://schemas.microsoft.com/office/drawing/2014/main" id="{79188D62-8F60-BF47-99F5-ECE24D44EB6D}"/>
              </a:ext>
            </a:extLst>
          </p:cNvPr>
          <p:cNvGraphicFramePr>
            <a:graphicFrameLocks noGrp="1"/>
          </p:cNvGraphicFramePr>
          <p:nvPr/>
        </p:nvGraphicFramePr>
        <p:xfrm>
          <a:off x="314969" y="3203583"/>
          <a:ext cx="10515600" cy="1410425"/>
        </p:xfrm>
        <a:graphic>
          <a:graphicData uri="http://schemas.openxmlformats.org/drawingml/2006/table">
            <a:tbl>
              <a:tblPr firstRow="1"/>
              <a:tblGrid>
                <a:gridCol w="3505200">
                  <a:extLst>
                    <a:ext uri="{9D8B030D-6E8A-4147-A177-3AD203B41FA5}">
                      <a16:colId xmlns:a16="http://schemas.microsoft.com/office/drawing/2014/main" val="1862008157"/>
                    </a:ext>
                  </a:extLst>
                </a:gridCol>
                <a:gridCol w="3789999">
                  <a:extLst>
                    <a:ext uri="{9D8B030D-6E8A-4147-A177-3AD203B41FA5}">
                      <a16:colId xmlns:a16="http://schemas.microsoft.com/office/drawing/2014/main" val="3693452951"/>
                    </a:ext>
                  </a:extLst>
                </a:gridCol>
                <a:gridCol w="3220401">
                  <a:extLst>
                    <a:ext uri="{9D8B030D-6E8A-4147-A177-3AD203B41FA5}">
                      <a16:colId xmlns:a16="http://schemas.microsoft.com/office/drawing/2014/main" val="1045064580"/>
                    </a:ext>
                  </a:extLst>
                </a:gridCol>
              </a:tblGrid>
              <a:tr h="347795">
                <a:tc>
                  <a:txBody>
                    <a:bodyPr/>
                    <a:lstStyle/>
                    <a:p>
                      <a:pPr algn="l" fontAlgn="b"/>
                      <a:r>
                        <a:rPr lang="en-US" sz="1700" b="1" dirty="0">
                          <a:solidFill>
                            <a:schemeClr val="tx1"/>
                          </a:solidFill>
                          <a:effectLst/>
                          <a:latin typeface="HelveticaNeueW01-75Bold"/>
                        </a:rPr>
                        <a:t>Quality Score</a:t>
                      </a:r>
                    </a:p>
                  </a:txBody>
                  <a:tcPr marL="88552" marR="88552" marT="44276" marB="44276" anchor="b">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accent1">
                        <a:lumMod val="60000"/>
                        <a:lumOff val="40000"/>
                      </a:schemeClr>
                    </a:solidFill>
                  </a:tcPr>
                </a:tc>
                <a:tc>
                  <a:txBody>
                    <a:bodyPr/>
                    <a:lstStyle/>
                    <a:p>
                      <a:pPr algn="l" fontAlgn="b"/>
                      <a:r>
                        <a:rPr lang="en-US" sz="1700" b="1" dirty="0">
                          <a:solidFill>
                            <a:schemeClr val="tx1"/>
                          </a:solidFill>
                          <a:effectLst/>
                          <a:latin typeface="HelveticaNeueW01-75Bold"/>
                        </a:rPr>
                        <a:t>Probability of Incorrect Base Call</a:t>
                      </a:r>
                    </a:p>
                  </a:txBody>
                  <a:tcPr marL="88552" marR="88552" marT="44276" marB="44276" anchor="b">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accent1">
                        <a:lumMod val="60000"/>
                        <a:lumOff val="40000"/>
                      </a:schemeClr>
                    </a:solidFill>
                  </a:tcPr>
                </a:tc>
                <a:tc>
                  <a:txBody>
                    <a:bodyPr/>
                    <a:lstStyle/>
                    <a:p>
                      <a:pPr algn="l" fontAlgn="b"/>
                      <a:r>
                        <a:rPr lang="en-US" sz="1700" b="1" dirty="0">
                          <a:solidFill>
                            <a:schemeClr val="tx1"/>
                          </a:solidFill>
                          <a:effectLst/>
                          <a:latin typeface="HelveticaNeueW01-75Bold"/>
                        </a:rPr>
                        <a:t>Inferred Base Call Accuracy</a:t>
                      </a:r>
                    </a:p>
                  </a:txBody>
                  <a:tcPr marL="88552" marR="88552" marT="44276" marB="44276" anchor="b">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214194137"/>
                  </a:ext>
                </a:extLst>
              </a:tr>
              <a:tr h="354210">
                <a:tc>
                  <a:txBody>
                    <a:bodyPr/>
                    <a:lstStyle/>
                    <a:p>
                      <a:pPr fontAlgn="t"/>
                      <a:r>
                        <a:rPr lang="en-US" sz="1700">
                          <a:effectLst/>
                        </a:rPr>
                        <a:t>10 (Q10)</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fontAlgn="t"/>
                      <a:r>
                        <a:rPr lang="en-US" sz="1700" dirty="0">
                          <a:effectLst/>
                        </a:rPr>
                        <a:t>1 in 10</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fontAlgn="t"/>
                      <a:r>
                        <a:rPr lang="en-US" sz="1700" dirty="0">
                          <a:effectLst/>
                        </a:rPr>
                        <a:t>90%</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2740278190"/>
                  </a:ext>
                </a:extLst>
              </a:tr>
              <a:tr h="354210">
                <a:tc>
                  <a:txBody>
                    <a:bodyPr/>
                    <a:lstStyle/>
                    <a:p>
                      <a:pPr fontAlgn="t"/>
                      <a:r>
                        <a:rPr lang="en-US" sz="1700">
                          <a:effectLst/>
                        </a:rPr>
                        <a:t>20 (Q20)</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fontAlgn="t"/>
                      <a:r>
                        <a:rPr lang="en-US" sz="1700" dirty="0">
                          <a:effectLst/>
                        </a:rPr>
                        <a:t>1 in 100</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fontAlgn="t"/>
                      <a:r>
                        <a:rPr lang="en-US" sz="1700">
                          <a:effectLst/>
                        </a:rPr>
                        <a:t>99%</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1740711487"/>
                  </a:ext>
                </a:extLst>
              </a:tr>
              <a:tr h="354210">
                <a:tc>
                  <a:txBody>
                    <a:bodyPr/>
                    <a:lstStyle/>
                    <a:p>
                      <a:pPr fontAlgn="t"/>
                      <a:r>
                        <a:rPr lang="en-US" sz="1700">
                          <a:effectLst/>
                        </a:rPr>
                        <a:t>30 (Q30)</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fontAlgn="t"/>
                      <a:r>
                        <a:rPr lang="en-US" sz="1700">
                          <a:effectLst/>
                        </a:rPr>
                        <a:t>1 in 1000</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fontAlgn="t"/>
                      <a:r>
                        <a:rPr lang="en-US" sz="1700" dirty="0">
                          <a:effectLst/>
                        </a:rPr>
                        <a:t>99.9%</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1944891160"/>
                  </a:ext>
                </a:extLst>
              </a:tr>
            </a:tbl>
          </a:graphicData>
        </a:graphic>
      </p:graphicFrame>
      <p:sp>
        <p:nvSpPr>
          <p:cNvPr id="8" name="TextBox 7">
            <a:extLst>
              <a:ext uri="{FF2B5EF4-FFF2-40B4-BE49-F238E27FC236}">
                <a16:creationId xmlns:a16="http://schemas.microsoft.com/office/drawing/2014/main" id="{E909376C-5B33-9A48-A466-B61A3F9186B9}"/>
              </a:ext>
            </a:extLst>
          </p:cNvPr>
          <p:cNvSpPr txBox="1"/>
          <p:nvPr/>
        </p:nvSpPr>
        <p:spPr>
          <a:xfrm>
            <a:off x="314969" y="4682032"/>
            <a:ext cx="1788823" cy="369332"/>
          </a:xfrm>
          <a:prstGeom prst="rect">
            <a:avLst/>
          </a:prstGeom>
          <a:noFill/>
        </p:spPr>
        <p:txBody>
          <a:bodyPr wrap="none" rtlCol="0">
            <a:spAutoFit/>
          </a:bodyPr>
          <a:lstStyle/>
          <a:p>
            <a:r>
              <a:rPr lang="en-US" dirty="0"/>
              <a:t>Back to our read:</a:t>
            </a:r>
          </a:p>
        </p:txBody>
      </p:sp>
      <p:sp>
        <p:nvSpPr>
          <p:cNvPr id="10" name="Rectangle 9">
            <a:extLst>
              <a:ext uri="{FF2B5EF4-FFF2-40B4-BE49-F238E27FC236}">
                <a16:creationId xmlns:a16="http://schemas.microsoft.com/office/drawing/2014/main" id="{0084B154-4F23-A14F-9095-0E7F23293CE5}"/>
              </a:ext>
            </a:extLst>
          </p:cNvPr>
          <p:cNvSpPr/>
          <p:nvPr/>
        </p:nvSpPr>
        <p:spPr>
          <a:xfrm>
            <a:off x="367364" y="5067199"/>
            <a:ext cx="4880952" cy="1200329"/>
          </a:xfrm>
          <a:prstGeom prst="rect">
            <a:avLst/>
          </a:prstGeom>
          <a:solidFill>
            <a:schemeClr val="bg1">
              <a:lumMod val="65000"/>
            </a:schemeClr>
          </a:solidFill>
        </p:spPr>
        <p:txBody>
          <a:bodyPr wrap="none">
            <a:spAutoFit/>
          </a:bodyPr>
          <a:lstStyle/>
          <a:p>
            <a:r>
              <a:rPr lang="en-US" dirty="0"/>
              <a:t>@SRR098401.109756285</a:t>
            </a:r>
          </a:p>
          <a:p>
            <a:r>
              <a:rPr lang="en-US" dirty="0"/>
              <a:t>GACTCACGTAACTTTAAACTCTAACAGAAATATACTA…</a:t>
            </a:r>
          </a:p>
          <a:p>
            <a:r>
              <a:rPr lang="en-US" dirty="0"/>
              <a:t>+</a:t>
            </a:r>
          </a:p>
          <a:p>
            <a:r>
              <a:rPr lang="en-US" dirty="0"/>
              <a:t>CAEFGDG?BCGGGEEDGGHGHGDFHEIEGGDDDD…</a:t>
            </a:r>
          </a:p>
        </p:txBody>
      </p:sp>
      <p:sp>
        <p:nvSpPr>
          <p:cNvPr id="12" name="TextBox 11">
            <a:extLst>
              <a:ext uri="{FF2B5EF4-FFF2-40B4-BE49-F238E27FC236}">
                <a16:creationId xmlns:a16="http://schemas.microsoft.com/office/drawing/2014/main" id="{59A88615-AFE3-1F49-8055-34C3E16D95DF}"/>
              </a:ext>
            </a:extLst>
          </p:cNvPr>
          <p:cNvSpPr txBox="1"/>
          <p:nvPr/>
        </p:nvSpPr>
        <p:spPr>
          <a:xfrm>
            <a:off x="578415" y="6404856"/>
            <a:ext cx="4564648" cy="369332"/>
          </a:xfrm>
          <a:prstGeom prst="rect">
            <a:avLst/>
          </a:prstGeom>
          <a:noFill/>
        </p:spPr>
        <p:txBody>
          <a:bodyPr wrap="none" rtlCol="0">
            <a:spAutoFit/>
          </a:bodyPr>
          <a:lstStyle/>
          <a:p>
            <a:r>
              <a:rPr lang="en-US" dirty="0">
                <a:solidFill>
                  <a:srgbClr val="FF0000"/>
                </a:solidFill>
              </a:rPr>
              <a:t>C –&gt; Q =  34 -&gt; Probability &lt; 1/1000 of an error</a:t>
            </a:r>
          </a:p>
        </p:txBody>
      </p:sp>
      <p:cxnSp>
        <p:nvCxnSpPr>
          <p:cNvPr id="13" name="Straight Arrow Connector 12" descr="arrow pointing to the C in the quality string">
            <a:extLst>
              <a:ext uri="{FF2B5EF4-FFF2-40B4-BE49-F238E27FC236}">
                <a16:creationId xmlns:a16="http://schemas.microsoft.com/office/drawing/2014/main" id="{BC838E58-F740-0D40-96A7-EB1C76A3B257}"/>
              </a:ext>
            </a:extLst>
          </p:cNvPr>
          <p:cNvCxnSpPr>
            <a:cxnSpLocks/>
          </p:cNvCxnSpPr>
          <p:nvPr/>
        </p:nvCxnSpPr>
        <p:spPr>
          <a:xfrm flipV="1">
            <a:off x="535118" y="6170478"/>
            <a:ext cx="0" cy="4687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39299C74-8389-804F-817C-F9AA491C3442}"/>
              </a:ext>
            </a:extLst>
          </p:cNvPr>
          <p:cNvSpPr txBox="1">
            <a:spLocks/>
          </p:cNvSpPr>
          <p:nvPr/>
        </p:nvSpPr>
        <p:spPr>
          <a:xfrm>
            <a:off x="0" y="0"/>
            <a:ext cx="10515600" cy="744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1"/>
                </a:solidFill>
              </a:rPr>
              <a:t>Base Quality Scores</a:t>
            </a:r>
          </a:p>
        </p:txBody>
      </p:sp>
      <p:sp>
        <p:nvSpPr>
          <p:cNvPr id="2" name="Frame 1">
            <a:extLst>
              <a:ext uri="{FF2B5EF4-FFF2-40B4-BE49-F238E27FC236}">
                <a16:creationId xmlns:a16="http://schemas.microsoft.com/office/drawing/2014/main" id="{725FEA66-F460-B147-AB38-D54823318FD7}"/>
              </a:ext>
            </a:extLst>
          </p:cNvPr>
          <p:cNvSpPr/>
          <p:nvPr/>
        </p:nvSpPr>
        <p:spPr>
          <a:xfrm>
            <a:off x="5248316" y="1451937"/>
            <a:ext cx="209949" cy="1016000"/>
          </a:xfrm>
          <a:prstGeom prst="fram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9626111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39299C74-8389-804F-817C-F9AA491C3442}"/>
              </a:ext>
            </a:extLst>
          </p:cNvPr>
          <p:cNvSpPr txBox="1">
            <a:spLocks/>
          </p:cNvSpPr>
          <p:nvPr/>
        </p:nvSpPr>
        <p:spPr>
          <a:xfrm>
            <a:off x="0" y="0"/>
            <a:ext cx="10515600" cy="744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1"/>
                </a:solidFill>
              </a:rPr>
              <a:t>Base Quality Scores</a:t>
            </a:r>
          </a:p>
        </p:txBody>
      </p:sp>
      <p:pic>
        <p:nvPicPr>
          <p:cNvPr id="5" name="Picture 4" descr="A screenshot of a social media post&#10;&#10;Description automatically generated">
            <a:extLst>
              <a:ext uri="{FF2B5EF4-FFF2-40B4-BE49-F238E27FC236}">
                <a16:creationId xmlns:a16="http://schemas.microsoft.com/office/drawing/2014/main" id="{09C5FAAF-640E-7C4D-8173-C33243AD407C}"/>
              </a:ext>
            </a:extLst>
          </p:cNvPr>
          <p:cNvPicPr>
            <a:picLocks noChangeAspect="1"/>
          </p:cNvPicPr>
          <p:nvPr/>
        </p:nvPicPr>
        <p:blipFill>
          <a:blip r:embed="rId2"/>
          <a:stretch>
            <a:fillRect/>
          </a:stretch>
        </p:blipFill>
        <p:spPr>
          <a:xfrm>
            <a:off x="1855694" y="1026219"/>
            <a:ext cx="10336306" cy="4805561"/>
          </a:xfrm>
          <a:prstGeom prst="rect">
            <a:avLst/>
          </a:prstGeom>
        </p:spPr>
      </p:pic>
      <p:sp>
        <p:nvSpPr>
          <p:cNvPr id="6" name="TextBox 5">
            <a:extLst>
              <a:ext uri="{FF2B5EF4-FFF2-40B4-BE49-F238E27FC236}">
                <a16:creationId xmlns:a16="http://schemas.microsoft.com/office/drawing/2014/main" id="{21328421-EAC6-F448-9BAA-B63EDCFA7BE1}"/>
              </a:ext>
            </a:extLst>
          </p:cNvPr>
          <p:cNvSpPr txBox="1"/>
          <p:nvPr/>
        </p:nvSpPr>
        <p:spPr>
          <a:xfrm>
            <a:off x="7691718" y="6387353"/>
            <a:ext cx="4360746" cy="369332"/>
          </a:xfrm>
          <a:prstGeom prst="rect">
            <a:avLst/>
          </a:prstGeom>
          <a:noFill/>
        </p:spPr>
        <p:txBody>
          <a:bodyPr wrap="none" rtlCol="0">
            <a:spAutoFit/>
          </a:bodyPr>
          <a:lstStyle/>
          <a:p>
            <a:r>
              <a:rPr lang="en-US" dirty="0">
                <a:hlinkClick r:id="rId3"/>
              </a:rPr>
              <a:t>https://en.wikipedia.org/wiki/FASTQ_format</a:t>
            </a:r>
            <a:endParaRPr lang="en-US" dirty="0"/>
          </a:p>
        </p:txBody>
      </p:sp>
      <p:sp>
        <p:nvSpPr>
          <p:cNvPr id="2" name="TextBox 1">
            <a:extLst>
              <a:ext uri="{FF2B5EF4-FFF2-40B4-BE49-F238E27FC236}">
                <a16:creationId xmlns:a16="http://schemas.microsoft.com/office/drawing/2014/main" id="{BD778B4D-BEDF-6A4B-8384-E6F726071BEB}"/>
              </a:ext>
            </a:extLst>
          </p:cNvPr>
          <p:cNvSpPr txBox="1"/>
          <p:nvPr/>
        </p:nvSpPr>
        <p:spPr>
          <a:xfrm>
            <a:off x="0" y="2248525"/>
            <a:ext cx="1772921" cy="369332"/>
          </a:xfrm>
          <a:prstGeom prst="rect">
            <a:avLst/>
          </a:prstGeom>
          <a:noFill/>
        </p:spPr>
        <p:txBody>
          <a:bodyPr wrap="none" rtlCol="0">
            <a:spAutoFit/>
          </a:bodyPr>
          <a:lstStyle/>
          <a:p>
            <a:r>
              <a:rPr lang="en-US" dirty="0"/>
              <a:t>Quality encoding</a:t>
            </a:r>
          </a:p>
        </p:txBody>
      </p:sp>
      <p:sp>
        <p:nvSpPr>
          <p:cNvPr id="7" name="TextBox 6">
            <a:extLst>
              <a:ext uri="{FF2B5EF4-FFF2-40B4-BE49-F238E27FC236}">
                <a16:creationId xmlns:a16="http://schemas.microsoft.com/office/drawing/2014/main" id="{D1CAAD73-E7EE-AB4F-8E61-BD2503336A6D}"/>
              </a:ext>
            </a:extLst>
          </p:cNvPr>
          <p:cNvSpPr txBox="1"/>
          <p:nvPr/>
        </p:nvSpPr>
        <p:spPr>
          <a:xfrm>
            <a:off x="0" y="3244333"/>
            <a:ext cx="1502206" cy="369332"/>
          </a:xfrm>
          <a:prstGeom prst="rect">
            <a:avLst/>
          </a:prstGeom>
          <a:noFill/>
        </p:spPr>
        <p:txBody>
          <a:bodyPr wrap="none" rtlCol="0">
            <a:spAutoFit/>
          </a:bodyPr>
          <a:lstStyle/>
          <a:p>
            <a:r>
              <a:rPr lang="en-US" dirty="0"/>
              <a:t>Quality scores</a:t>
            </a:r>
          </a:p>
        </p:txBody>
      </p:sp>
      <p:cxnSp>
        <p:nvCxnSpPr>
          <p:cNvPr id="4" name="Straight Arrow Connector 3">
            <a:extLst>
              <a:ext uri="{FF2B5EF4-FFF2-40B4-BE49-F238E27FC236}">
                <a16:creationId xmlns:a16="http://schemas.microsoft.com/office/drawing/2014/main" id="{BCE27005-4D2B-9942-8587-48B31CED8BD6}"/>
              </a:ext>
            </a:extLst>
          </p:cNvPr>
          <p:cNvCxnSpPr/>
          <p:nvPr/>
        </p:nvCxnSpPr>
        <p:spPr>
          <a:xfrm>
            <a:off x="1772921" y="2433191"/>
            <a:ext cx="43581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Left Bracket 7">
            <a:extLst>
              <a:ext uri="{FF2B5EF4-FFF2-40B4-BE49-F238E27FC236}">
                <a16:creationId xmlns:a16="http://schemas.microsoft.com/office/drawing/2014/main" id="{E8BAD839-C339-504E-BB2B-B4E51D9D9AE6}"/>
              </a:ext>
            </a:extLst>
          </p:cNvPr>
          <p:cNvSpPr/>
          <p:nvPr/>
        </p:nvSpPr>
        <p:spPr>
          <a:xfrm>
            <a:off x="1676400" y="2938072"/>
            <a:ext cx="45719" cy="1019331"/>
          </a:xfrm>
          <a:prstGeom prst="leftBracket">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16231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21DA01B-4D14-0B45-9A15-470EDC9B9991}"/>
              </a:ext>
            </a:extLst>
          </p:cNvPr>
          <p:cNvSpPr>
            <a:spLocks noGrp="1"/>
          </p:cNvSpPr>
          <p:nvPr>
            <p:ph type="title"/>
          </p:nvPr>
        </p:nvSpPr>
        <p:spPr>
          <a:xfrm>
            <a:off x="138801" y="209602"/>
            <a:ext cx="10515600" cy="840828"/>
          </a:xfrm>
        </p:spPr>
        <p:txBody>
          <a:bodyPr>
            <a:normAutofit/>
          </a:bodyPr>
          <a:lstStyle/>
          <a:p>
            <a:r>
              <a:rPr lang="en-US" dirty="0">
                <a:solidFill>
                  <a:schemeClr val="accent1"/>
                </a:solidFill>
              </a:rPr>
              <a:t>SARS-</a:t>
            </a:r>
            <a:r>
              <a:rPr lang="en-US" dirty="0" err="1">
                <a:solidFill>
                  <a:schemeClr val="accent1"/>
                </a:solidFill>
              </a:rPr>
              <a:t>CoV</a:t>
            </a:r>
            <a:r>
              <a:rPr lang="en-US" dirty="0">
                <a:solidFill>
                  <a:schemeClr val="accent1"/>
                </a:solidFill>
              </a:rPr>
              <a:t> lifecycle</a:t>
            </a:r>
          </a:p>
        </p:txBody>
      </p:sp>
      <p:pic>
        <p:nvPicPr>
          <p:cNvPr id="3" name="Picture 2" descr="Diagram&#10;&#10;Description automatically generated">
            <a:extLst>
              <a:ext uri="{FF2B5EF4-FFF2-40B4-BE49-F238E27FC236}">
                <a16:creationId xmlns:a16="http://schemas.microsoft.com/office/drawing/2014/main" id="{7522F687-6A94-2448-8A78-16FE42DB79D1}"/>
              </a:ext>
            </a:extLst>
          </p:cNvPr>
          <p:cNvPicPr>
            <a:picLocks noChangeAspect="1"/>
          </p:cNvPicPr>
          <p:nvPr/>
        </p:nvPicPr>
        <p:blipFill>
          <a:blip r:embed="rId3"/>
          <a:stretch>
            <a:fillRect/>
          </a:stretch>
        </p:blipFill>
        <p:spPr>
          <a:xfrm>
            <a:off x="5396601" y="630016"/>
            <a:ext cx="5465137" cy="5546436"/>
          </a:xfrm>
          <a:prstGeom prst="rect">
            <a:avLst/>
          </a:prstGeom>
        </p:spPr>
      </p:pic>
      <p:sp>
        <p:nvSpPr>
          <p:cNvPr id="4" name="TextBox 3">
            <a:extLst>
              <a:ext uri="{FF2B5EF4-FFF2-40B4-BE49-F238E27FC236}">
                <a16:creationId xmlns:a16="http://schemas.microsoft.com/office/drawing/2014/main" id="{CABD7676-A080-C943-AC75-DFB618BD44BF}"/>
              </a:ext>
            </a:extLst>
          </p:cNvPr>
          <p:cNvSpPr txBox="1"/>
          <p:nvPr/>
        </p:nvSpPr>
        <p:spPr>
          <a:xfrm>
            <a:off x="7607860" y="6488668"/>
            <a:ext cx="4584140" cy="369332"/>
          </a:xfrm>
          <a:prstGeom prst="rect">
            <a:avLst/>
          </a:prstGeom>
          <a:noFill/>
        </p:spPr>
        <p:txBody>
          <a:bodyPr wrap="none" rtlCol="0">
            <a:spAutoFit/>
          </a:bodyPr>
          <a:lstStyle/>
          <a:p>
            <a:r>
              <a:rPr lang="en-US" dirty="0"/>
              <a:t>https://</a:t>
            </a:r>
            <a:r>
              <a:rPr lang="en-US" dirty="0" err="1"/>
              <a:t>www.nature.com</a:t>
            </a:r>
            <a:r>
              <a:rPr lang="en-US" dirty="0"/>
              <a:t>/articles/nrmicro2090</a:t>
            </a:r>
          </a:p>
        </p:txBody>
      </p:sp>
      <p:sp>
        <p:nvSpPr>
          <p:cNvPr id="2" name="TextBox 1">
            <a:extLst>
              <a:ext uri="{FF2B5EF4-FFF2-40B4-BE49-F238E27FC236}">
                <a16:creationId xmlns:a16="http://schemas.microsoft.com/office/drawing/2014/main" id="{75E635E4-B046-7742-8443-941852C39296}"/>
              </a:ext>
            </a:extLst>
          </p:cNvPr>
          <p:cNvSpPr txBox="1"/>
          <p:nvPr/>
        </p:nvSpPr>
        <p:spPr>
          <a:xfrm>
            <a:off x="740229" y="2122714"/>
            <a:ext cx="1589153" cy="646331"/>
          </a:xfrm>
          <a:prstGeom prst="rect">
            <a:avLst/>
          </a:prstGeom>
          <a:noFill/>
        </p:spPr>
        <p:txBody>
          <a:bodyPr wrap="none" rtlCol="0">
            <a:spAutoFit/>
          </a:bodyPr>
          <a:lstStyle/>
          <a:p>
            <a:r>
              <a:rPr lang="en-US" dirty="0"/>
              <a:t>Point out RNA</a:t>
            </a:r>
          </a:p>
          <a:p>
            <a:r>
              <a:rPr lang="en-US" dirty="0"/>
              <a:t>Point out Spike</a:t>
            </a:r>
          </a:p>
        </p:txBody>
      </p:sp>
    </p:spTree>
    <p:extLst>
      <p:ext uri="{BB962C8B-B14F-4D97-AF65-F5344CB8AC3E}">
        <p14:creationId xmlns:p14="http://schemas.microsoft.com/office/powerpoint/2010/main" val="4106309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Raw read quality control</a:t>
            </a:r>
          </a:p>
        </p:txBody>
      </p:sp>
      <p:sp>
        <p:nvSpPr>
          <p:cNvPr id="3" name="TextBox 2">
            <a:extLst>
              <a:ext uri="{FF2B5EF4-FFF2-40B4-BE49-F238E27FC236}">
                <a16:creationId xmlns:a16="http://schemas.microsoft.com/office/drawing/2014/main" id="{B8818D69-62EC-6E4C-9020-ED7FCE388BAF}"/>
              </a:ext>
            </a:extLst>
          </p:cNvPr>
          <p:cNvSpPr txBox="1"/>
          <p:nvPr/>
        </p:nvSpPr>
        <p:spPr>
          <a:xfrm>
            <a:off x="914400" y="1435395"/>
            <a:ext cx="3282950" cy="3170099"/>
          </a:xfrm>
          <a:prstGeom prst="rect">
            <a:avLst/>
          </a:prstGeom>
          <a:noFill/>
        </p:spPr>
        <p:txBody>
          <a:bodyPr wrap="none" rtlCol="0">
            <a:spAutoFit/>
          </a:bodyPr>
          <a:lstStyle/>
          <a:p>
            <a:endParaRPr lang="en-US" sz="2000" dirty="0"/>
          </a:p>
          <a:p>
            <a:pPr marL="285750" indent="-285750">
              <a:buFont typeface="Arial" panose="020B0604020202020204" pitchFamily="34" charset="0"/>
              <a:buChar char="•"/>
            </a:pPr>
            <a:r>
              <a:rPr lang="en-US" sz="2000" dirty="0"/>
              <a:t>Sequence Quality</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GC content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Per base sequence content</a:t>
            </a:r>
          </a:p>
          <a:p>
            <a:endParaRPr lang="en-US" sz="2000" dirty="0"/>
          </a:p>
          <a:p>
            <a:pPr marL="285750" indent="-285750">
              <a:buFont typeface="Arial" panose="020B0604020202020204" pitchFamily="34" charset="0"/>
              <a:buChar char="•"/>
            </a:pPr>
            <a:r>
              <a:rPr lang="en-US" sz="2000" dirty="0"/>
              <a:t>Adapters in Sequence</a:t>
            </a:r>
          </a:p>
          <a:p>
            <a:pPr marL="285750" indent="-285750">
              <a:buFont typeface="Arial" panose="020B0604020202020204" pitchFamily="34" charset="0"/>
              <a:buChar char="•"/>
            </a:pPr>
            <a:endParaRPr lang="en-US" sz="2000" dirty="0"/>
          </a:p>
          <a:p>
            <a:endParaRPr lang="en-US" sz="2000" dirty="0"/>
          </a:p>
        </p:txBody>
      </p:sp>
    </p:spTree>
    <p:extLst>
      <p:ext uri="{BB962C8B-B14F-4D97-AF65-F5344CB8AC3E}">
        <p14:creationId xmlns:p14="http://schemas.microsoft.com/office/powerpoint/2010/main" val="29963300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Let’s do it</a:t>
            </a:r>
          </a:p>
        </p:txBody>
      </p:sp>
      <p:sp>
        <p:nvSpPr>
          <p:cNvPr id="4" name="TextBox 3">
            <a:extLst>
              <a:ext uri="{FF2B5EF4-FFF2-40B4-BE49-F238E27FC236}">
                <a16:creationId xmlns:a16="http://schemas.microsoft.com/office/drawing/2014/main" id="{93464B95-2A32-0147-A00B-EB4CF1F40A46}"/>
              </a:ext>
            </a:extLst>
          </p:cNvPr>
          <p:cNvSpPr txBox="1"/>
          <p:nvPr/>
        </p:nvSpPr>
        <p:spPr>
          <a:xfrm>
            <a:off x="587054" y="1254590"/>
            <a:ext cx="8820492" cy="646331"/>
          </a:xfrm>
          <a:prstGeom prst="rect">
            <a:avLst/>
          </a:prstGeom>
          <a:noFill/>
        </p:spPr>
        <p:txBody>
          <a:bodyPr wrap="none" rtlCol="0">
            <a:spAutoFit/>
          </a:bodyPr>
          <a:lstStyle/>
          <a:p>
            <a:r>
              <a:rPr lang="en-US" dirty="0"/>
              <a:t>In order to count genes, we need to know where they are located in the reference sequence</a:t>
            </a:r>
          </a:p>
          <a:p>
            <a:r>
              <a:rPr lang="en-US" dirty="0"/>
              <a:t>STAR uses a Gene Transfer Format (GTF) file for gene annotation </a:t>
            </a:r>
          </a:p>
        </p:txBody>
      </p:sp>
      <p:sp>
        <p:nvSpPr>
          <p:cNvPr id="6" name="TextBox 5">
            <a:extLst>
              <a:ext uri="{FF2B5EF4-FFF2-40B4-BE49-F238E27FC236}">
                <a16:creationId xmlns:a16="http://schemas.microsoft.com/office/drawing/2014/main" id="{33B4DF09-1024-394F-8FF0-9D8244F19AB7}"/>
              </a:ext>
            </a:extLst>
          </p:cNvPr>
          <p:cNvSpPr txBox="1"/>
          <p:nvPr/>
        </p:nvSpPr>
        <p:spPr>
          <a:xfrm>
            <a:off x="776592" y="2092106"/>
            <a:ext cx="812530" cy="369332"/>
          </a:xfrm>
          <a:prstGeom prst="rect">
            <a:avLst/>
          </a:prstGeom>
          <a:noFill/>
        </p:spPr>
        <p:txBody>
          <a:bodyPr wrap="none" rtlCol="0">
            <a:spAutoFit/>
          </a:bodyPr>
          <a:lstStyle/>
          <a:p>
            <a:r>
              <a:rPr lang="en-US" b="1" dirty="0" err="1">
                <a:solidFill>
                  <a:schemeClr val="accent1"/>
                </a:solidFill>
              </a:rPr>
              <a:t>Chrom</a:t>
            </a:r>
            <a:endParaRPr lang="en-US" b="1" dirty="0">
              <a:solidFill>
                <a:schemeClr val="accent1"/>
              </a:solidFill>
            </a:endParaRPr>
          </a:p>
        </p:txBody>
      </p:sp>
      <p:sp>
        <p:nvSpPr>
          <p:cNvPr id="7" name="TextBox 6">
            <a:extLst>
              <a:ext uri="{FF2B5EF4-FFF2-40B4-BE49-F238E27FC236}">
                <a16:creationId xmlns:a16="http://schemas.microsoft.com/office/drawing/2014/main" id="{7915D1B2-9ADC-1E4A-A63A-C3796622F73A}"/>
              </a:ext>
            </a:extLst>
          </p:cNvPr>
          <p:cNvSpPr txBox="1"/>
          <p:nvPr/>
        </p:nvSpPr>
        <p:spPr>
          <a:xfrm>
            <a:off x="1800699" y="2093522"/>
            <a:ext cx="824072" cy="369332"/>
          </a:xfrm>
          <a:prstGeom prst="rect">
            <a:avLst/>
          </a:prstGeom>
          <a:noFill/>
        </p:spPr>
        <p:txBody>
          <a:bodyPr wrap="none" rtlCol="0">
            <a:spAutoFit/>
          </a:bodyPr>
          <a:lstStyle/>
          <a:p>
            <a:r>
              <a:rPr lang="en-US" b="1" dirty="0">
                <a:solidFill>
                  <a:schemeClr val="accent1"/>
                </a:solidFill>
              </a:rPr>
              <a:t>Source</a:t>
            </a:r>
          </a:p>
        </p:txBody>
      </p:sp>
      <p:sp>
        <p:nvSpPr>
          <p:cNvPr id="8" name="TextBox 7">
            <a:extLst>
              <a:ext uri="{FF2B5EF4-FFF2-40B4-BE49-F238E27FC236}">
                <a16:creationId xmlns:a16="http://schemas.microsoft.com/office/drawing/2014/main" id="{5FE0E3C6-5676-CE45-B1B0-F7C02367D626}"/>
              </a:ext>
            </a:extLst>
          </p:cNvPr>
          <p:cNvSpPr txBox="1"/>
          <p:nvPr/>
        </p:nvSpPr>
        <p:spPr>
          <a:xfrm>
            <a:off x="2845966" y="2092106"/>
            <a:ext cx="1393267" cy="369332"/>
          </a:xfrm>
          <a:prstGeom prst="rect">
            <a:avLst/>
          </a:prstGeom>
          <a:noFill/>
        </p:spPr>
        <p:txBody>
          <a:bodyPr wrap="none" rtlCol="0">
            <a:spAutoFit/>
          </a:bodyPr>
          <a:lstStyle/>
          <a:p>
            <a:r>
              <a:rPr lang="en-US" b="1" dirty="0">
                <a:solidFill>
                  <a:schemeClr val="accent1"/>
                </a:solidFill>
              </a:rPr>
              <a:t>Feature type</a:t>
            </a:r>
          </a:p>
        </p:txBody>
      </p:sp>
      <p:sp>
        <p:nvSpPr>
          <p:cNvPr id="9" name="TextBox 8">
            <a:extLst>
              <a:ext uri="{FF2B5EF4-FFF2-40B4-BE49-F238E27FC236}">
                <a16:creationId xmlns:a16="http://schemas.microsoft.com/office/drawing/2014/main" id="{9A388C49-333A-4A4C-B27B-47561672EC5F}"/>
              </a:ext>
            </a:extLst>
          </p:cNvPr>
          <p:cNvSpPr txBox="1"/>
          <p:nvPr/>
        </p:nvSpPr>
        <p:spPr>
          <a:xfrm>
            <a:off x="7574933" y="2092106"/>
            <a:ext cx="1052083" cy="369332"/>
          </a:xfrm>
          <a:prstGeom prst="rect">
            <a:avLst/>
          </a:prstGeom>
          <a:noFill/>
        </p:spPr>
        <p:txBody>
          <a:bodyPr wrap="none" rtlCol="0">
            <a:spAutoFit/>
          </a:bodyPr>
          <a:lstStyle/>
          <a:p>
            <a:r>
              <a:rPr lang="en-US" b="1" dirty="0">
                <a:solidFill>
                  <a:schemeClr val="accent1"/>
                </a:solidFill>
              </a:rPr>
              <a:t>Attribute</a:t>
            </a:r>
          </a:p>
        </p:txBody>
      </p:sp>
      <p:sp>
        <p:nvSpPr>
          <p:cNvPr id="10" name="TextBox 9">
            <a:extLst>
              <a:ext uri="{FF2B5EF4-FFF2-40B4-BE49-F238E27FC236}">
                <a16:creationId xmlns:a16="http://schemas.microsoft.com/office/drawing/2014/main" id="{B81FF166-F121-374E-9C71-8970085FD378}"/>
              </a:ext>
            </a:extLst>
          </p:cNvPr>
          <p:cNvSpPr txBox="1"/>
          <p:nvPr/>
        </p:nvSpPr>
        <p:spPr>
          <a:xfrm>
            <a:off x="4456772" y="2092106"/>
            <a:ext cx="647293" cy="369332"/>
          </a:xfrm>
          <a:prstGeom prst="rect">
            <a:avLst/>
          </a:prstGeom>
          <a:noFill/>
        </p:spPr>
        <p:txBody>
          <a:bodyPr wrap="none" rtlCol="0">
            <a:spAutoFit/>
          </a:bodyPr>
          <a:lstStyle/>
          <a:p>
            <a:r>
              <a:rPr lang="en-US" b="1" dirty="0">
                <a:solidFill>
                  <a:schemeClr val="accent1"/>
                </a:solidFill>
              </a:rPr>
              <a:t>Start</a:t>
            </a:r>
          </a:p>
        </p:txBody>
      </p:sp>
      <p:sp>
        <p:nvSpPr>
          <p:cNvPr id="11" name="TextBox 10">
            <a:extLst>
              <a:ext uri="{FF2B5EF4-FFF2-40B4-BE49-F238E27FC236}">
                <a16:creationId xmlns:a16="http://schemas.microsoft.com/office/drawing/2014/main" id="{599D9A57-3100-6944-9156-40A401AE7948}"/>
              </a:ext>
            </a:extLst>
          </p:cNvPr>
          <p:cNvSpPr txBox="1"/>
          <p:nvPr/>
        </p:nvSpPr>
        <p:spPr>
          <a:xfrm>
            <a:off x="5437360" y="2092106"/>
            <a:ext cx="618439" cy="369332"/>
          </a:xfrm>
          <a:prstGeom prst="rect">
            <a:avLst/>
          </a:prstGeom>
          <a:noFill/>
        </p:spPr>
        <p:txBody>
          <a:bodyPr wrap="none" rtlCol="0">
            <a:spAutoFit/>
          </a:bodyPr>
          <a:lstStyle/>
          <a:p>
            <a:r>
              <a:rPr lang="en-US" b="1" dirty="0">
                <a:solidFill>
                  <a:schemeClr val="accent1"/>
                </a:solidFill>
              </a:rPr>
              <a:t>Stop</a:t>
            </a:r>
          </a:p>
        </p:txBody>
      </p:sp>
      <p:sp>
        <p:nvSpPr>
          <p:cNvPr id="12" name="TextBox 11">
            <a:extLst>
              <a:ext uri="{FF2B5EF4-FFF2-40B4-BE49-F238E27FC236}">
                <a16:creationId xmlns:a16="http://schemas.microsoft.com/office/drawing/2014/main" id="{D754E153-E9BB-884C-B4C5-2A94D494B044}"/>
              </a:ext>
            </a:extLst>
          </p:cNvPr>
          <p:cNvSpPr txBox="1"/>
          <p:nvPr/>
        </p:nvSpPr>
        <p:spPr>
          <a:xfrm>
            <a:off x="6219274" y="2092106"/>
            <a:ext cx="851002" cy="369332"/>
          </a:xfrm>
          <a:prstGeom prst="rect">
            <a:avLst/>
          </a:prstGeom>
          <a:noFill/>
        </p:spPr>
        <p:txBody>
          <a:bodyPr wrap="none" rtlCol="0">
            <a:spAutoFit/>
          </a:bodyPr>
          <a:lstStyle/>
          <a:p>
            <a:r>
              <a:rPr lang="en-US" b="1" dirty="0">
                <a:solidFill>
                  <a:schemeClr val="accent1"/>
                </a:solidFill>
              </a:rPr>
              <a:t>(Score)</a:t>
            </a:r>
          </a:p>
        </p:txBody>
      </p:sp>
      <p:sp>
        <p:nvSpPr>
          <p:cNvPr id="13" name="TextBox 12">
            <a:extLst>
              <a:ext uri="{FF2B5EF4-FFF2-40B4-BE49-F238E27FC236}">
                <a16:creationId xmlns:a16="http://schemas.microsoft.com/office/drawing/2014/main" id="{3E2B4073-3B92-1240-98DC-EAE768419DCB}"/>
              </a:ext>
            </a:extLst>
          </p:cNvPr>
          <p:cNvSpPr txBox="1"/>
          <p:nvPr/>
        </p:nvSpPr>
        <p:spPr>
          <a:xfrm>
            <a:off x="6565477" y="1897850"/>
            <a:ext cx="811184" cy="369332"/>
          </a:xfrm>
          <a:prstGeom prst="rect">
            <a:avLst/>
          </a:prstGeom>
          <a:noFill/>
        </p:spPr>
        <p:txBody>
          <a:bodyPr wrap="none" rtlCol="0">
            <a:spAutoFit/>
          </a:bodyPr>
          <a:lstStyle/>
          <a:p>
            <a:r>
              <a:rPr lang="en-US" b="1" dirty="0">
                <a:solidFill>
                  <a:schemeClr val="accent1"/>
                </a:solidFill>
              </a:rPr>
              <a:t>Strand</a:t>
            </a:r>
          </a:p>
        </p:txBody>
      </p:sp>
      <p:sp>
        <p:nvSpPr>
          <p:cNvPr id="14" name="TextBox 13">
            <a:extLst>
              <a:ext uri="{FF2B5EF4-FFF2-40B4-BE49-F238E27FC236}">
                <a16:creationId xmlns:a16="http://schemas.microsoft.com/office/drawing/2014/main" id="{A779E142-1EAF-6B47-96F6-CEBBD8A702B2}"/>
              </a:ext>
            </a:extLst>
          </p:cNvPr>
          <p:cNvSpPr txBox="1"/>
          <p:nvPr/>
        </p:nvSpPr>
        <p:spPr>
          <a:xfrm>
            <a:off x="6911680" y="1702178"/>
            <a:ext cx="783933" cy="369332"/>
          </a:xfrm>
          <a:prstGeom prst="rect">
            <a:avLst/>
          </a:prstGeom>
          <a:noFill/>
        </p:spPr>
        <p:txBody>
          <a:bodyPr wrap="none" rtlCol="0">
            <a:spAutoFit/>
          </a:bodyPr>
          <a:lstStyle/>
          <a:p>
            <a:r>
              <a:rPr lang="en-US" b="1" dirty="0">
                <a:solidFill>
                  <a:schemeClr val="accent1"/>
                </a:solidFill>
              </a:rPr>
              <a:t>Frame</a:t>
            </a:r>
          </a:p>
        </p:txBody>
      </p:sp>
      <p:graphicFrame>
        <p:nvGraphicFramePr>
          <p:cNvPr id="15" name="Table 14">
            <a:extLst>
              <a:ext uri="{FF2B5EF4-FFF2-40B4-BE49-F238E27FC236}">
                <a16:creationId xmlns:a16="http://schemas.microsoft.com/office/drawing/2014/main" id="{8AEA5985-60CD-DE46-A7DE-4F90B098D9B5}"/>
              </a:ext>
            </a:extLst>
          </p:cNvPr>
          <p:cNvGraphicFramePr>
            <a:graphicFrameLocks noGrp="1"/>
          </p:cNvGraphicFramePr>
          <p:nvPr>
            <p:extLst>
              <p:ext uri="{D42A27DB-BD31-4B8C-83A1-F6EECF244321}">
                <p14:modId xmlns:p14="http://schemas.microsoft.com/office/powerpoint/2010/main" val="495003066"/>
              </p:ext>
            </p:extLst>
          </p:nvPr>
        </p:nvGraphicFramePr>
        <p:xfrm>
          <a:off x="587054" y="2597844"/>
          <a:ext cx="10159999" cy="2044700"/>
        </p:xfrm>
        <a:graphic>
          <a:graphicData uri="http://schemas.openxmlformats.org/drawingml/2006/table">
            <a:tbl>
              <a:tblPr>
                <a:tableStyleId>{5C22544A-7EE6-4342-B048-85BDC9FD1C3A}</a:tableStyleId>
              </a:tblPr>
              <a:tblGrid>
                <a:gridCol w="1749866">
                  <a:extLst>
                    <a:ext uri="{9D8B030D-6E8A-4147-A177-3AD203B41FA5}">
                      <a16:colId xmlns:a16="http://schemas.microsoft.com/office/drawing/2014/main" val="1963004434"/>
                    </a:ext>
                  </a:extLst>
                </a:gridCol>
                <a:gridCol w="941504">
                  <a:extLst>
                    <a:ext uri="{9D8B030D-6E8A-4147-A177-3AD203B41FA5}">
                      <a16:colId xmlns:a16="http://schemas.microsoft.com/office/drawing/2014/main" val="3291863825"/>
                    </a:ext>
                  </a:extLst>
                </a:gridCol>
                <a:gridCol w="874933">
                  <a:extLst>
                    <a:ext uri="{9D8B030D-6E8A-4147-A177-3AD203B41FA5}">
                      <a16:colId xmlns:a16="http://schemas.microsoft.com/office/drawing/2014/main" val="3094120821"/>
                    </a:ext>
                  </a:extLst>
                </a:gridCol>
                <a:gridCol w="827382">
                  <a:extLst>
                    <a:ext uri="{9D8B030D-6E8A-4147-A177-3AD203B41FA5}">
                      <a16:colId xmlns:a16="http://schemas.microsoft.com/office/drawing/2014/main" val="3682915573"/>
                    </a:ext>
                  </a:extLst>
                </a:gridCol>
                <a:gridCol w="827382">
                  <a:extLst>
                    <a:ext uri="{9D8B030D-6E8A-4147-A177-3AD203B41FA5}">
                      <a16:colId xmlns:a16="http://schemas.microsoft.com/office/drawing/2014/main" val="1140773554"/>
                    </a:ext>
                  </a:extLst>
                </a:gridCol>
                <a:gridCol w="735451">
                  <a:extLst>
                    <a:ext uri="{9D8B030D-6E8A-4147-A177-3AD203B41FA5}">
                      <a16:colId xmlns:a16="http://schemas.microsoft.com/office/drawing/2014/main" val="2306587659"/>
                    </a:ext>
                  </a:extLst>
                </a:gridCol>
                <a:gridCol w="827382">
                  <a:extLst>
                    <a:ext uri="{9D8B030D-6E8A-4147-A177-3AD203B41FA5}">
                      <a16:colId xmlns:a16="http://schemas.microsoft.com/office/drawing/2014/main" val="3292281038"/>
                    </a:ext>
                  </a:extLst>
                </a:gridCol>
                <a:gridCol w="637179">
                  <a:extLst>
                    <a:ext uri="{9D8B030D-6E8A-4147-A177-3AD203B41FA5}">
                      <a16:colId xmlns:a16="http://schemas.microsoft.com/office/drawing/2014/main" val="2863896321"/>
                    </a:ext>
                  </a:extLst>
                </a:gridCol>
                <a:gridCol w="2738920">
                  <a:extLst>
                    <a:ext uri="{9D8B030D-6E8A-4147-A177-3AD203B41FA5}">
                      <a16:colId xmlns:a16="http://schemas.microsoft.com/office/drawing/2014/main" val="4096702772"/>
                    </a:ext>
                  </a:extLst>
                </a:gridCol>
              </a:tblGrid>
              <a:tr h="635000">
                <a:tc>
                  <a:txBody>
                    <a:bodyPr/>
                    <a:lstStyle/>
                    <a:p>
                      <a:pPr algn="ctr" rtl="0" fontAlgn="b"/>
                      <a:r>
                        <a:rPr lang="en-US" sz="1800" u="none" strike="noStrike">
                          <a:effectLst/>
                        </a:rPr>
                        <a:t>SeqID</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ctr"/>
                      <a:r>
                        <a:rPr lang="en-US" sz="1800" u="none" strike="noStrike">
                          <a:effectLst/>
                        </a:rPr>
                        <a:t>Source</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b"/>
                      <a:r>
                        <a:rPr lang="en-US" sz="1800" u="none" strike="noStrike">
                          <a:effectLst/>
                        </a:rPr>
                        <a:t>Type</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800" u="none" strike="noStrike">
                          <a:effectLst/>
                        </a:rPr>
                        <a:t>Start</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800" u="none" strike="noStrike">
                          <a:effectLst/>
                        </a:rPr>
                        <a:t>End</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800" u="none" strike="noStrike">
                          <a:effectLst/>
                        </a:rPr>
                        <a:t>Score</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800" u="none" strike="noStrike">
                          <a:effectLst/>
                        </a:rPr>
                        <a:t>Strand</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800" u="none" strike="noStrike">
                          <a:effectLst/>
                        </a:rPr>
                        <a:t>Phase</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800" u="none" strike="noStrike">
                          <a:effectLst/>
                        </a:rPr>
                        <a:t>Attributes</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14608554"/>
                  </a:ext>
                </a:extLst>
              </a:tr>
              <a:tr h="330200">
                <a:tc gridSpan="9">
                  <a:txBody>
                    <a:bodyPr/>
                    <a:lstStyle/>
                    <a:p>
                      <a:pPr algn="l" rtl="0" fontAlgn="b"/>
                      <a:r>
                        <a:rPr lang="en-US" sz="1800" u="none" strike="noStrike" dirty="0">
                          <a:effectLst/>
                        </a:rPr>
                        <a:t>## HEADER LINES</a:t>
                      </a:r>
                      <a:endParaRPr lang="en-US" sz="18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96339140"/>
                  </a:ext>
                </a:extLst>
              </a:tr>
              <a:tr h="317500">
                <a:tc>
                  <a:txBody>
                    <a:bodyPr/>
                    <a:lstStyle/>
                    <a:p>
                      <a:pPr algn="l" fontAlgn="b"/>
                      <a:r>
                        <a:rPr lang="en-US" sz="1800" u="none" strike="noStrike">
                          <a:effectLst/>
                        </a:rPr>
                        <a:t>NC_045512.2</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RefSeq</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800" u="none" strike="noStrike">
                          <a:effectLst/>
                        </a:rPr>
                        <a:t>region</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29903</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800" u="none" strike="noStrike">
                          <a:effectLst/>
                        </a:rPr>
                        <a:t>.</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800" u="none" strike="noStrike">
                          <a:effectLst/>
                        </a:rPr>
                        <a:t>+</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800" u="none" strike="noStrike">
                          <a:effectLst/>
                        </a:rPr>
                        <a:t>.</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rtl="0" fontAlgn="b"/>
                      <a:r>
                        <a:rPr lang="en-US" sz="1800" u="none" strike="noStrike">
                          <a:effectLst/>
                        </a:rPr>
                        <a:t>ID=NC_045512.2:1..29903</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76938479"/>
                  </a:ext>
                </a:extLst>
              </a:tr>
              <a:tr h="444500">
                <a:tc>
                  <a:txBody>
                    <a:bodyPr/>
                    <a:lstStyle/>
                    <a:p>
                      <a:pPr algn="l" fontAlgn="b"/>
                      <a:r>
                        <a:rPr lang="en-US" sz="1800" u="none" strike="noStrike">
                          <a:effectLst/>
                        </a:rPr>
                        <a:t>NC_045512.2</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RefSeq</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800" u="none" strike="noStrike">
                          <a:effectLst/>
                        </a:rPr>
                        <a:t>gene</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266</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21555</a:t>
                      </a:r>
                      <a:endParaRPr lang="en-US" sz="1800" b="0" i="0" u="none" strike="noStrike">
                        <a:solidFill>
                          <a:srgbClr val="000000"/>
                        </a:solidFill>
                        <a:effectLst/>
                        <a:latin typeface="Calibri" panose="020F0502020204030204" pitchFamily="34" charset="0"/>
                      </a:endParaRPr>
                    </a:p>
                  </a:txBody>
                  <a:tcPr marL="9525" marR="9525" marT="19050" marB="19050" anchor="b"/>
                </a:tc>
                <a:tc>
                  <a:txBody>
                    <a:bodyPr/>
                    <a:lstStyle/>
                    <a:p>
                      <a:pPr algn="ctr" rtl="0" fontAlgn="b"/>
                      <a:r>
                        <a:rPr lang="en-US" sz="1800" u="none" strike="noStrike">
                          <a:effectLst/>
                        </a:rPr>
                        <a:t>.</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800" u="none" strike="noStrike">
                          <a:effectLst/>
                        </a:rPr>
                        <a:t>+</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800" u="none" strike="noStrike">
                          <a:effectLst/>
                        </a:rPr>
                        <a:t>.</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rtl="0" fontAlgn="b"/>
                      <a:r>
                        <a:rPr lang="en-US" sz="1800" u="none" strike="noStrike">
                          <a:effectLst/>
                        </a:rPr>
                        <a:t>ID=gene-GU280_gp01</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86110251"/>
                  </a:ext>
                </a:extLst>
              </a:tr>
              <a:tr h="317500">
                <a:tc>
                  <a:txBody>
                    <a:bodyPr/>
                    <a:lstStyle/>
                    <a:p>
                      <a:pPr algn="l" fontAlgn="b"/>
                      <a:r>
                        <a:rPr lang="en-US" sz="1800" u="none" strike="noStrike">
                          <a:effectLst/>
                        </a:rPr>
                        <a:t>NC_045512.2</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RefSeq</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800" u="none" strike="noStrike" dirty="0">
                          <a:effectLst/>
                        </a:rPr>
                        <a:t>CDS</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266</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13468</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800" u="none" strike="noStrike">
                          <a:effectLst/>
                        </a:rPr>
                        <a:t>.</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800" u="none" strike="noStrike">
                          <a:effectLst/>
                        </a:rPr>
                        <a:t>+</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800" u="none" strike="noStrike">
                          <a:effectLst/>
                        </a:rPr>
                        <a:t>0</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ID=cds-YP_009724389.1</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47146066"/>
                  </a:ext>
                </a:extLst>
              </a:tr>
            </a:tbl>
          </a:graphicData>
        </a:graphic>
      </p:graphicFrame>
    </p:spTree>
    <p:extLst>
      <p:ext uri="{BB962C8B-B14F-4D97-AF65-F5344CB8AC3E}">
        <p14:creationId xmlns:p14="http://schemas.microsoft.com/office/powerpoint/2010/main" val="33312785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err="1">
                <a:solidFill>
                  <a:schemeClr val="accent1"/>
                </a:solidFill>
              </a:rPr>
              <a:t>FastQC</a:t>
            </a:r>
            <a:r>
              <a:rPr lang="en-US" dirty="0">
                <a:solidFill>
                  <a:schemeClr val="accent1"/>
                </a:solidFill>
              </a:rPr>
              <a:t>: Sequence Quality Histogram</a:t>
            </a:r>
          </a:p>
        </p:txBody>
      </p:sp>
      <p:pic>
        <p:nvPicPr>
          <p:cNvPr id="7" name="Picture 6" descr="A close up of text on a white background&#10;&#10;Description automatically generated">
            <a:extLst>
              <a:ext uri="{FF2B5EF4-FFF2-40B4-BE49-F238E27FC236}">
                <a16:creationId xmlns:a16="http://schemas.microsoft.com/office/drawing/2014/main" id="{0163705F-40A4-954D-81D3-18D2E7BBC102}"/>
              </a:ext>
            </a:extLst>
          </p:cNvPr>
          <p:cNvPicPr>
            <a:picLocks noChangeAspect="1"/>
          </p:cNvPicPr>
          <p:nvPr/>
        </p:nvPicPr>
        <p:blipFill rotWithShape="1">
          <a:blip r:embed="rId2"/>
          <a:srcRect b="49201"/>
          <a:stretch/>
        </p:blipFill>
        <p:spPr>
          <a:xfrm>
            <a:off x="5961423" y="1204360"/>
            <a:ext cx="5036972" cy="3672974"/>
          </a:xfrm>
          <a:prstGeom prst="rect">
            <a:avLst/>
          </a:prstGeom>
        </p:spPr>
      </p:pic>
      <p:sp>
        <p:nvSpPr>
          <p:cNvPr id="3" name="TextBox 2">
            <a:extLst>
              <a:ext uri="{FF2B5EF4-FFF2-40B4-BE49-F238E27FC236}">
                <a16:creationId xmlns:a16="http://schemas.microsoft.com/office/drawing/2014/main" id="{7F17D522-7A16-E74F-AAAA-85F0CDF8B6CB}"/>
              </a:ext>
            </a:extLst>
          </p:cNvPr>
          <p:cNvSpPr txBox="1"/>
          <p:nvPr/>
        </p:nvSpPr>
        <p:spPr>
          <a:xfrm>
            <a:off x="6096000" y="5193366"/>
            <a:ext cx="4767818" cy="646331"/>
          </a:xfrm>
          <a:prstGeom prst="rect">
            <a:avLst/>
          </a:prstGeom>
          <a:noFill/>
        </p:spPr>
        <p:txBody>
          <a:bodyPr wrap="square" rtlCol="0">
            <a:spAutoFit/>
          </a:bodyPr>
          <a:lstStyle/>
          <a:p>
            <a:r>
              <a:rPr lang="en-US" dirty="0"/>
              <a:t>BAD</a:t>
            </a:r>
          </a:p>
          <a:p>
            <a:r>
              <a:rPr lang="en-US" dirty="0"/>
              <a:t>Read quality drops at the beginning and end</a:t>
            </a:r>
          </a:p>
        </p:txBody>
      </p:sp>
      <p:sp>
        <p:nvSpPr>
          <p:cNvPr id="9" name="TextBox 8">
            <a:extLst>
              <a:ext uri="{FF2B5EF4-FFF2-40B4-BE49-F238E27FC236}">
                <a16:creationId xmlns:a16="http://schemas.microsoft.com/office/drawing/2014/main" id="{B748242F-FBD1-B740-8DA7-D007E0D96B7B}"/>
              </a:ext>
            </a:extLst>
          </p:cNvPr>
          <p:cNvSpPr txBox="1"/>
          <p:nvPr/>
        </p:nvSpPr>
        <p:spPr>
          <a:xfrm>
            <a:off x="850710" y="5193366"/>
            <a:ext cx="4126881" cy="646331"/>
          </a:xfrm>
          <a:prstGeom prst="rect">
            <a:avLst/>
          </a:prstGeom>
          <a:noFill/>
        </p:spPr>
        <p:txBody>
          <a:bodyPr wrap="square" rtlCol="0">
            <a:spAutoFit/>
          </a:bodyPr>
          <a:lstStyle/>
          <a:p>
            <a:r>
              <a:rPr lang="en-US" dirty="0"/>
              <a:t>GOOD</a:t>
            </a:r>
          </a:p>
          <a:p>
            <a:r>
              <a:rPr lang="en-US" dirty="0"/>
              <a:t>High quality over the length of the read</a:t>
            </a:r>
          </a:p>
        </p:txBody>
      </p:sp>
      <p:pic>
        <p:nvPicPr>
          <p:cNvPr id="11" name="Picture 10" descr="A close up of text on a white background&#10;&#10;Description automatically generated">
            <a:extLst>
              <a:ext uri="{FF2B5EF4-FFF2-40B4-BE49-F238E27FC236}">
                <a16:creationId xmlns:a16="http://schemas.microsoft.com/office/drawing/2014/main" id="{715282B7-E6CD-5640-9AF0-1B7F0032C557}"/>
              </a:ext>
            </a:extLst>
          </p:cNvPr>
          <p:cNvPicPr>
            <a:picLocks noChangeAspect="1"/>
          </p:cNvPicPr>
          <p:nvPr/>
        </p:nvPicPr>
        <p:blipFill rotWithShape="1">
          <a:blip r:embed="rId2"/>
          <a:srcRect t="50973"/>
          <a:stretch/>
        </p:blipFill>
        <p:spPr>
          <a:xfrm>
            <a:off x="450729" y="1210192"/>
            <a:ext cx="4926842" cy="3467401"/>
          </a:xfrm>
          <a:prstGeom prst="rect">
            <a:avLst/>
          </a:prstGeom>
        </p:spPr>
      </p:pic>
      <p:pic>
        <p:nvPicPr>
          <p:cNvPr id="8" name="Picture 7">
            <a:extLst>
              <a:ext uri="{FF2B5EF4-FFF2-40B4-BE49-F238E27FC236}">
                <a16:creationId xmlns:a16="http://schemas.microsoft.com/office/drawing/2014/main" id="{95761433-A754-E440-B61F-2DC8045E2E6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4103" t="32758" r="40442" b="61111"/>
          <a:stretch/>
        </p:blipFill>
        <p:spPr>
          <a:xfrm>
            <a:off x="4052664" y="6049833"/>
            <a:ext cx="2147454" cy="646331"/>
          </a:xfrm>
          <a:prstGeom prst="rect">
            <a:avLst/>
          </a:prstGeom>
        </p:spPr>
      </p:pic>
      <p:sp>
        <p:nvSpPr>
          <p:cNvPr id="10" name="TextBox 9">
            <a:extLst>
              <a:ext uri="{FF2B5EF4-FFF2-40B4-BE49-F238E27FC236}">
                <a16:creationId xmlns:a16="http://schemas.microsoft.com/office/drawing/2014/main" id="{4B35ECD8-01B3-3A43-B490-1DCF3B81462A}"/>
              </a:ext>
            </a:extLst>
          </p:cNvPr>
          <p:cNvSpPr txBox="1"/>
          <p:nvPr/>
        </p:nvSpPr>
        <p:spPr>
          <a:xfrm>
            <a:off x="1976988" y="4798564"/>
            <a:ext cx="2079800" cy="369332"/>
          </a:xfrm>
          <a:prstGeom prst="rect">
            <a:avLst/>
          </a:prstGeom>
          <a:solidFill>
            <a:schemeClr val="bg1"/>
          </a:solidFill>
        </p:spPr>
        <p:txBody>
          <a:bodyPr wrap="none" rtlCol="0">
            <a:spAutoFit/>
          </a:bodyPr>
          <a:lstStyle/>
          <a:p>
            <a:r>
              <a:rPr lang="en-US" dirty="0"/>
              <a:t>Position in read (bp)</a:t>
            </a:r>
          </a:p>
        </p:txBody>
      </p:sp>
      <p:sp>
        <p:nvSpPr>
          <p:cNvPr id="12" name="TextBox 11">
            <a:extLst>
              <a:ext uri="{FF2B5EF4-FFF2-40B4-BE49-F238E27FC236}">
                <a16:creationId xmlns:a16="http://schemas.microsoft.com/office/drawing/2014/main" id="{F609033C-4A74-C846-BDDE-F3B77D33DC63}"/>
              </a:ext>
            </a:extLst>
          </p:cNvPr>
          <p:cNvSpPr txBox="1"/>
          <p:nvPr/>
        </p:nvSpPr>
        <p:spPr>
          <a:xfrm>
            <a:off x="7440009" y="4631785"/>
            <a:ext cx="2079800" cy="369332"/>
          </a:xfrm>
          <a:prstGeom prst="rect">
            <a:avLst/>
          </a:prstGeom>
          <a:solidFill>
            <a:schemeClr val="bg1"/>
          </a:solidFill>
        </p:spPr>
        <p:txBody>
          <a:bodyPr wrap="none" rtlCol="0">
            <a:spAutoFit/>
          </a:bodyPr>
          <a:lstStyle/>
          <a:p>
            <a:r>
              <a:rPr lang="en-US" dirty="0"/>
              <a:t>Position in read (bp)</a:t>
            </a:r>
          </a:p>
        </p:txBody>
      </p:sp>
      <p:sp>
        <p:nvSpPr>
          <p:cNvPr id="13" name="TextBox 12">
            <a:extLst>
              <a:ext uri="{FF2B5EF4-FFF2-40B4-BE49-F238E27FC236}">
                <a16:creationId xmlns:a16="http://schemas.microsoft.com/office/drawing/2014/main" id="{2555B8B4-DD0C-2F40-9E6F-5F99CB938A57}"/>
              </a:ext>
            </a:extLst>
          </p:cNvPr>
          <p:cNvSpPr txBox="1"/>
          <p:nvPr/>
        </p:nvSpPr>
        <p:spPr>
          <a:xfrm rot="16200000">
            <a:off x="-66490" y="2993289"/>
            <a:ext cx="1428468" cy="369332"/>
          </a:xfrm>
          <a:prstGeom prst="rect">
            <a:avLst/>
          </a:prstGeom>
          <a:solidFill>
            <a:schemeClr val="bg1"/>
          </a:solidFill>
        </p:spPr>
        <p:txBody>
          <a:bodyPr wrap="none" rtlCol="0">
            <a:spAutoFit/>
          </a:bodyPr>
          <a:lstStyle/>
          <a:p>
            <a:r>
              <a:rPr lang="en-US" dirty="0"/>
              <a:t>Quality Score</a:t>
            </a:r>
          </a:p>
        </p:txBody>
      </p:sp>
      <p:sp>
        <p:nvSpPr>
          <p:cNvPr id="4" name="TextBox 3">
            <a:extLst>
              <a:ext uri="{FF2B5EF4-FFF2-40B4-BE49-F238E27FC236}">
                <a16:creationId xmlns:a16="http://schemas.microsoft.com/office/drawing/2014/main" id="{8F901072-9F6C-5649-873D-DAEBAF537512}"/>
              </a:ext>
            </a:extLst>
          </p:cNvPr>
          <p:cNvSpPr txBox="1"/>
          <p:nvPr/>
        </p:nvSpPr>
        <p:spPr>
          <a:xfrm>
            <a:off x="6015387" y="1204360"/>
            <a:ext cx="184731" cy="369332"/>
          </a:xfrm>
          <a:prstGeom prst="rect">
            <a:avLst/>
          </a:prstGeom>
          <a:solidFill>
            <a:schemeClr val="bg1"/>
          </a:solidFill>
        </p:spPr>
        <p:txBody>
          <a:bodyPr wrap="none" rtlCol="0">
            <a:spAutoFit/>
          </a:bodyPr>
          <a:lstStyle/>
          <a:p>
            <a:endParaRPr lang="en-US" dirty="0"/>
          </a:p>
        </p:txBody>
      </p:sp>
      <p:sp>
        <p:nvSpPr>
          <p:cNvPr id="14" name="TextBox 13">
            <a:extLst>
              <a:ext uri="{FF2B5EF4-FFF2-40B4-BE49-F238E27FC236}">
                <a16:creationId xmlns:a16="http://schemas.microsoft.com/office/drawing/2014/main" id="{DE9EB395-AC46-6A4B-872C-879E32B668E0}"/>
              </a:ext>
            </a:extLst>
          </p:cNvPr>
          <p:cNvSpPr txBox="1"/>
          <p:nvPr/>
        </p:nvSpPr>
        <p:spPr>
          <a:xfrm>
            <a:off x="441050" y="1130271"/>
            <a:ext cx="184731" cy="369332"/>
          </a:xfrm>
          <a:prstGeom prst="rect">
            <a:avLst/>
          </a:prstGeom>
          <a:solidFill>
            <a:schemeClr val="bg1"/>
          </a:solidFill>
        </p:spPr>
        <p:txBody>
          <a:bodyPr wrap="none" rtlCol="0">
            <a:spAutoFit/>
          </a:bodyPr>
          <a:lstStyle/>
          <a:p>
            <a:endParaRPr lang="en-US" dirty="0"/>
          </a:p>
        </p:txBody>
      </p:sp>
    </p:spTree>
    <p:extLst>
      <p:ext uri="{BB962C8B-B14F-4D97-AF65-F5344CB8AC3E}">
        <p14:creationId xmlns:p14="http://schemas.microsoft.com/office/powerpoint/2010/main" val="42040996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err="1">
                <a:solidFill>
                  <a:schemeClr val="accent1"/>
                </a:solidFill>
              </a:rPr>
              <a:t>FastQC</a:t>
            </a:r>
            <a:r>
              <a:rPr lang="en-US" dirty="0">
                <a:solidFill>
                  <a:schemeClr val="accent1"/>
                </a:solidFill>
              </a:rPr>
              <a:t>: Per sequence GC content</a:t>
            </a:r>
          </a:p>
        </p:txBody>
      </p:sp>
      <p:pic>
        <p:nvPicPr>
          <p:cNvPr id="11" name="Picture 10">
            <a:extLst>
              <a:ext uri="{FF2B5EF4-FFF2-40B4-BE49-F238E27FC236}">
                <a16:creationId xmlns:a16="http://schemas.microsoft.com/office/drawing/2014/main" id="{EB03DC51-BE9D-F34F-A757-FEE512595B65}"/>
              </a:ext>
            </a:extLst>
          </p:cNvPr>
          <p:cNvPicPr>
            <a:picLocks noChangeAspect="1"/>
          </p:cNvPicPr>
          <p:nvPr/>
        </p:nvPicPr>
        <p:blipFill>
          <a:blip r:embed="rId3"/>
          <a:stretch>
            <a:fillRect/>
          </a:stretch>
        </p:blipFill>
        <p:spPr>
          <a:xfrm>
            <a:off x="325153" y="982459"/>
            <a:ext cx="5770847" cy="4222376"/>
          </a:xfrm>
          <a:prstGeom prst="rect">
            <a:avLst/>
          </a:prstGeom>
        </p:spPr>
      </p:pic>
      <p:sp>
        <p:nvSpPr>
          <p:cNvPr id="3" name="TextBox 2">
            <a:extLst>
              <a:ext uri="{FF2B5EF4-FFF2-40B4-BE49-F238E27FC236}">
                <a16:creationId xmlns:a16="http://schemas.microsoft.com/office/drawing/2014/main" id="{598A7CA0-4816-664A-87C8-A37FC1EA6464}"/>
              </a:ext>
            </a:extLst>
          </p:cNvPr>
          <p:cNvSpPr txBox="1"/>
          <p:nvPr/>
        </p:nvSpPr>
        <p:spPr>
          <a:xfrm rot="16200000">
            <a:off x="-481936" y="3244334"/>
            <a:ext cx="1814086" cy="369332"/>
          </a:xfrm>
          <a:prstGeom prst="rect">
            <a:avLst/>
          </a:prstGeom>
          <a:noFill/>
        </p:spPr>
        <p:txBody>
          <a:bodyPr wrap="none" rtlCol="0">
            <a:spAutoFit/>
          </a:bodyPr>
          <a:lstStyle/>
          <a:p>
            <a:r>
              <a:rPr lang="en-US" dirty="0"/>
              <a:t>Number of Reads</a:t>
            </a:r>
          </a:p>
        </p:txBody>
      </p:sp>
      <p:sp>
        <p:nvSpPr>
          <p:cNvPr id="10" name="TextBox 9">
            <a:extLst>
              <a:ext uri="{FF2B5EF4-FFF2-40B4-BE49-F238E27FC236}">
                <a16:creationId xmlns:a16="http://schemas.microsoft.com/office/drawing/2014/main" id="{26A7FD88-234B-FD4E-A996-1F8E0F9E7D27}"/>
              </a:ext>
            </a:extLst>
          </p:cNvPr>
          <p:cNvSpPr txBox="1"/>
          <p:nvPr/>
        </p:nvSpPr>
        <p:spPr>
          <a:xfrm>
            <a:off x="2116688" y="5007469"/>
            <a:ext cx="2187778" cy="369332"/>
          </a:xfrm>
          <a:prstGeom prst="rect">
            <a:avLst/>
          </a:prstGeom>
          <a:solidFill>
            <a:schemeClr val="bg1"/>
          </a:solidFill>
        </p:spPr>
        <p:txBody>
          <a:bodyPr wrap="none" rtlCol="0">
            <a:spAutoFit/>
          </a:bodyPr>
          <a:lstStyle/>
          <a:p>
            <a:r>
              <a:rPr lang="en-US" dirty="0"/>
              <a:t>Mean GC content (%)</a:t>
            </a:r>
          </a:p>
        </p:txBody>
      </p:sp>
      <p:pic>
        <p:nvPicPr>
          <p:cNvPr id="6" name="Picture 5" descr="A close up of a card&#10;&#10;Description automatically generated">
            <a:extLst>
              <a:ext uri="{FF2B5EF4-FFF2-40B4-BE49-F238E27FC236}">
                <a16:creationId xmlns:a16="http://schemas.microsoft.com/office/drawing/2014/main" id="{2A3A6E18-10CD-604F-B212-762839C3B59E}"/>
              </a:ext>
            </a:extLst>
          </p:cNvPr>
          <p:cNvPicPr>
            <a:picLocks noChangeAspect="1"/>
          </p:cNvPicPr>
          <p:nvPr/>
        </p:nvPicPr>
        <p:blipFill>
          <a:blip r:embed="rId4"/>
          <a:stretch>
            <a:fillRect/>
          </a:stretch>
        </p:blipFill>
        <p:spPr>
          <a:xfrm>
            <a:off x="7164970" y="1843998"/>
            <a:ext cx="4051912" cy="2215046"/>
          </a:xfrm>
          <a:prstGeom prst="rect">
            <a:avLst/>
          </a:prstGeom>
        </p:spPr>
      </p:pic>
    </p:spTree>
    <p:extLst>
      <p:ext uri="{BB962C8B-B14F-4D97-AF65-F5344CB8AC3E}">
        <p14:creationId xmlns:p14="http://schemas.microsoft.com/office/powerpoint/2010/main" val="15716145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err="1">
                <a:solidFill>
                  <a:schemeClr val="accent1"/>
                </a:solidFill>
              </a:rPr>
              <a:t>FastQC</a:t>
            </a:r>
            <a:r>
              <a:rPr lang="en-US" dirty="0">
                <a:solidFill>
                  <a:schemeClr val="accent1"/>
                </a:solidFill>
              </a:rPr>
              <a:t>: Per sequence GC content</a:t>
            </a:r>
          </a:p>
        </p:txBody>
      </p:sp>
      <p:pic>
        <p:nvPicPr>
          <p:cNvPr id="5" name="Picture 4" descr="A picture containing text, map&#10;&#10;Description automatically generated">
            <a:extLst>
              <a:ext uri="{FF2B5EF4-FFF2-40B4-BE49-F238E27FC236}">
                <a16:creationId xmlns:a16="http://schemas.microsoft.com/office/drawing/2014/main" id="{C0E9A3BD-2306-F040-9F4D-D036713528E6}"/>
              </a:ext>
            </a:extLst>
          </p:cNvPr>
          <p:cNvPicPr>
            <a:picLocks noChangeAspect="1"/>
          </p:cNvPicPr>
          <p:nvPr/>
        </p:nvPicPr>
        <p:blipFill>
          <a:blip r:embed="rId3"/>
          <a:stretch>
            <a:fillRect/>
          </a:stretch>
        </p:blipFill>
        <p:spPr>
          <a:xfrm>
            <a:off x="6096000" y="982459"/>
            <a:ext cx="5855559" cy="4222376"/>
          </a:xfrm>
          <a:prstGeom prst="rect">
            <a:avLst/>
          </a:prstGeom>
        </p:spPr>
      </p:pic>
      <p:sp>
        <p:nvSpPr>
          <p:cNvPr id="8" name="TextBox 7">
            <a:extLst>
              <a:ext uri="{FF2B5EF4-FFF2-40B4-BE49-F238E27FC236}">
                <a16:creationId xmlns:a16="http://schemas.microsoft.com/office/drawing/2014/main" id="{35EA99A6-96BD-794B-A144-03B8A02E9D1E}"/>
              </a:ext>
            </a:extLst>
          </p:cNvPr>
          <p:cNvSpPr txBox="1"/>
          <p:nvPr/>
        </p:nvSpPr>
        <p:spPr>
          <a:xfrm>
            <a:off x="753037" y="5600339"/>
            <a:ext cx="4153646" cy="646331"/>
          </a:xfrm>
          <a:prstGeom prst="rect">
            <a:avLst/>
          </a:prstGeom>
          <a:noFill/>
        </p:spPr>
        <p:txBody>
          <a:bodyPr wrap="square" rtlCol="0">
            <a:spAutoFit/>
          </a:bodyPr>
          <a:lstStyle/>
          <a:p>
            <a:r>
              <a:rPr lang="en-US" dirty="0"/>
              <a:t>GOOD: follows normal distribution (sum of deviations is &lt; 15% of reads)</a:t>
            </a:r>
          </a:p>
        </p:txBody>
      </p:sp>
      <p:sp>
        <p:nvSpPr>
          <p:cNvPr id="9" name="TextBox 8">
            <a:extLst>
              <a:ext uri="{FF2B5EF4-FFF2-40B4-BE49-F238E27FC236}">
                <a16:creationId xmlns:a16="http://schemas.microsoft.com/office/drawing/2014/main" id="{1AF3D771-6919-FD43-8D40-5195FF6E1925}"/>
              </a:ext>
            </a:extLst>
          </p:cNvPr>
          <p:cNvSpPr txBox="1"/>
          <p:nvPr/>
        </p:nvSpPr>
        <p:spPr>
          <a:xfrm>
            <a:off x="6768354" y="5554484"/>
            <a:ext cx="4153646" cy="646331"/>
          </a:xfrm>
          <a:prstGeom prst="rect">
            <a:avLst/>
          </a:prstGeom>
          <a:noFill/>
        </p:spPr>
        <p:txBody>
          <a:bodyPr wrap="square" rtlCol="0">
            <a:spAutoFit/>
          </a:bodyPr>
          <a:lstStyle/>
          <a:p>
            <a:r>
              <a:rPr lang="en-US" dirty="0"/>
              <a:t>BAD: can indicate contamination with adapter dimers, or another species </a:t>
            </a:r>
          </a:p>
        </p:txBody>
      </p:sp>
      <p:pic>
        <p:nvPicPr>
          <p:cNvPr id="11" name="Picture 10">
            <a:extLst>
              <a:ext uri="{FF2B5EF4-FFF2-40B4-BE49-F238E27FC236}">
                <a16:creationId xmlns:a16="http://schemas.microsoft.com/office/drawing/2014/main" id="{EB03DC51-BE9D-F34F-A757-FEE512595B65}"/>
              </a:ext>
            </a:extLst>
          </p:cNvPr>
          <p:cNvPicPr>
            <a:picLocks noChangeAspect="1"/>
          </p:cNvPicPr>
          <p:nvPr/>
        </p:nvPicPr>
        <p:blipFill>
          <a:blip r:embed="rId4"/>
          <a:stretch>
            <a:fillRect/>
          </a:stretch>
        </p:blipFill>
        <p:spPr>
          <a:xfrm>
            <a:off x="325153" y="982459"/>
            <a:ext cx="5770847" cy="4222376"/>
          </a:xfrm>
          <a:prstGeom prst="rect">
            <a:avLst/>
          </a:prstGeom>
        </p:spPr>
      </p:pic>
      <p:sp>
        <p:nvSpPr>
          <p:cNvPr id="3" name="TextBox 2">
            <a:extLst>
              <a:ext uri="{FF2B5EF4-FFF2-40B4-BE49-F238E27FC236}">
                <a16:creationId xmlns:a16="http://schemas.microsoft.com/office/drawing/2014/main" id="{598A7CA0-4816-664A-87C8-A37FC1EA6464}"/>
              </a:ext>
            </a:extLst>
          </p:cNvPr>
          <p:cNvSpPr txBox="1"/>
          <p:nvPr/>
        </p:nvSpPr>
        <p:spPr>
          <a:xfrm rot="16200000">
            <a:off x="-481936" y="3244334"/>
            <a:ext cx="1814086" cy="369332"/>
          </a:xfrm>
          <a:prstGeom prst="rect">
            <a:avLst/>
          </a:prstGeom>
          <a:noFill/>
        </p:spPr>
        <p:txBody>
          <a:bodyPr wrap="none" rtlCol="0">
            <a:spAutoFit/>
          </a:bodyPr>
          <a:lstStyle/>
          <a:p>
            <a:r>
              <a:rPr lang="en-US" dirty="0"/>
              <a:t>Number of Reads</a:t>
            </a:r>
          </a:p>
        </p:txBody>
      </p:sp>
      <p:sp>
        <p:nvSpPr>
          <p:cNvPr id="10" name="TextBox 9">
            <a:extLst>
              <a:ext uri="{FF2B5EF4-FFF2-40B4-BE49-F238E27FC236}">
                <a16:creationId xmlns:a16="http://schemas.microsoft.com/office/drawing/2014/main" id="{26A7FD88-234B-FD4E-A996-1F8E0F9E7D27}"/>
              </a:ext>
            </a:extLst>
          </p:cNvPr>
          <p:cNvSpPr txBox="1"/>
          <p:nvPr/>
        </p:nvSpPr>
        <p:spPr>
          <a:xfrm>
            <a:off x="2116688" y="5007469"/>
            <a:ext cx="2187778" cy="369332"/>
          </a:xfrm>
          <a:prstGeom prst="rect">
            <a:avLst/>
          </a:prstGeom>
          <a:solidFill>
            <a:schemeClr val="bg1"/>
          </a:solidFill>
        </p:spPr>
        <p:txBody>
          <a:bodyPr wrap="none" rtlCol="0">
            <a:spAutoFit/>
          </a:bodyPr>
          <a:lstStyle/>
          <a:p>
            <a:r>
              <a:rPr lang="en-US" dirty="0"/>
              <a:t>Mean GC content (%)</a:t>
            </a:r>
          </a:p>
        </p:txBody>
      </p:sp>
      <p:sp>
        <p:nvSpPr>
          <p:cNvPr id="12" name="TextBox 11">
            <a:extLst>
              <a:ext uri="{FF2B5EF4-FFF2-40B4-BE49-F238E27FC236}">
                <a16:creationId xmlns:a16="http://schemas.microsoft.com/office/drawing/2014/main" id="{6D234B5C-8EC9-5947-A112-992D97BF9C6E}"/>
              </a:ext>
            </a:extLst>
          </p:cNvPr>
          <p:cNvSpPr txBox="1"/>
          <p:nvPr/>
        </p:nvSpPr>
        <p:spPr>
          <a:xfrm>
            <a:off x="8034888" y="5114299"/>
            <a:ext cx="2187778" cy="369332"/>
          </a:xfrm>
          <a:prstGeom prst="rect">
            <a:avLst/>
          </a:prstGeom>
          <a:solidFill>
            <a:schemeClr val="bg1"/>
          </a:solidFill>
        </p:spPr>
        <p:txBody>
          <a:bodyPr wrap="none" rtlCol="0">
            <a:spAutoFit/>
          </a:bodyPr>
          <a:lstStyle/>
          <a:p>
            <a:r>
              <a:rPr lang="en-US" dirty="0"/>
              <a:t>Mean GC content (%)</a:t>
            </a:r>
          </a:p>
        </p:txBody>
      </p:sp>
      <p:sp>
        <p:nvSpPr>
          <p:cNvPr id="13" name="TextBox 12">
            <a:extLst>
              <a:ext uri="{FF2B5EF4-FFF2-40B4-BE49-F238E27FC236}">
                <a16:creationId xmlns:a16="http://schemas.microsoft.com/office/drawing/2014/main" id="{170AB07E-BEB4-AB49-855F-94D874594A34}"/>
              </a:ext>
            </a:extLst>
          </p:cNvPr>
          <p:cNvSpPr txBox="1"/>
          <p:nvPr/>
        </p:nvSpPr>
        <p:spPr>
          <a:xfrm>
            <a:off x="8022188" y="5114299"/>
            <a:ext cx="2187778" cy="369332"/>
          </a:xfrm>
          <a:prstGeom prst="rect">
            <a:avLst/>
          </a:prstGeom>
          <a:solidFill>
            <a:schemeClr val="bg1"/>
          </a:solidFill>
        </p:spPr>
        <p:txBody>
          <a:bodyPr wrap="none" rtlCol="0">
            <a:spAutoFit/>
          </a:bodyPr>
          <a:lstStyle/>
          <a:p>
            <a:r>
              <a:rPr lang="en-US" dirty="0"/>
              <a:t>Mean GC content (%)</a:t>
            </a:r>
          </a:p>
        </p:txBody>
      </p:sp>
    </p:spTree>
    <p:extLst>
      <p:ext uri="{BB962C8B-B14F-4D97-AF65-F5344CB8AC3E}">
        <p14:creationId xmlns:p14="http://schemas.microsoft.com/office/powerpoint/2010/main" val="26081443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err="1">
                <a:solidFill>
                  <a:schemeClr val="accent1"/>
                </a:solidFill>
              </a:rPr>
              <a:t>FastQC</a:t>
            </a:r>
            <a:r>
              <a:rPr lang="en-US" dirty="0">
                <a:solidFill>
                  <a:schemeClr val="accent1"/>
                </a:solidFill>
              </a:rPr>
              <a:t>: Per Base Sequence Content</a:t>
            </a:r>
          </a:p>
        </p:txBody>
      </p:sp>
      <p:pic>
        <p:nvPicPr>
          <p:cNvPr id="4" name="Picture 3" descr="A screenshot of a cell phone&#10;&#10;Description automatically generated">
            <a:extLst>
              <a:ext uri="{FF2B5EF4-FFF2-40B4-BE49-F238E27FC236}">
                <a16:creationId xmlns:a16="http://schemas.microsoft.com/office/drawing/2014/main" id="{E8B82AF5-716D-104A-9926-2054F2F41CC8}"/>
              </a:ext>
            </a:extLst>
          </p:cNvPr>
          <p:cNvPicPr>
            <a:picLocks noChangeAspect="1"/>
          </p:cNvPicPr>
          <p:nvPr/>
        </p:nvPicPr>
        <p:blipFill rotWithShape="1">
          <a:blip r:embed="rId3"/>
          <a:srcRect t="8872"/>
          <a:stretch/>
        </p:blipFill>
        <p:spPr>
          <a:xfrm>
            <a:off x="2559347" y="1269242"/>
            <a:ext cx="5724843" cy="3477972"/>
          </a:xfrm>
          <a:prstGeom prst="rect">
            <a:avLst/>
          </a:prstGeom>
        </p:spPr>
      </p:pic>
      <p:sp>
        <p:nvSpPr>
          <p:cNvPr id="11" name="TextBox 10">
            <a:extLst>
              <a:ext uri="{FF2B5EF4-FFF2-40B4-BE49-F238E27FC236}">
                <a16:creationId xmlns:a16="http://schemas.microsoft.com/office/drawing/2014/main" id="{A58BB907-4D2B-1546-8822-E9BD17C18876}"/>
              </a:ext>
            </a:extLst>
          </p:cNvPr>
          <p:cNvSpPr txBox="1"/>
          <p:nvPr/>
        </p:nvSpPr>
        <p:spPr>
          <a:xfrm>
            <a:off x="146713" y="5155103"/>
            <a:ext cx="1022217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Proportion of each position for which each DNA base has been called</a:t>
            </a:r>
          </a:p>
          <a:p>
            <a:pPr marL="285750" indent="-285750">
              <a:buFont typeface="Arial" panose="020B0604020202020204" pitchFamily="34" charset="0"/>
              <a:buChar char="•"/>
            </a:pPr>
            <a:r>
              <a:rPr lang="en-US" dirty="0" err="1"/>
              <a:t>RNAseq</a:t>
            </a:r>
            <a:r>
              <a:rPr lang="en-US" dirty="0"/>
              <a:t> data tends to show a positional sequence bias in the first ~12 bases</a:t>
            </a:r>
          </a:p>
          <a:p>
            <a:pPr marL="285750" indent="-285750">
              <a:buFont typeface="Arial" panose="020B0604020202020204" pitchFamily="34" charset="0"/>
              <a:buChar char="•"/>
            </a:pPr>
            <a:r>
              <a:rPr lang="en-US" dirty="0"/>
              <a:t>The "random" priming step during library construction is not truly random and certain hexamers are more prevalent than others</a:t>
            </a:r>
          </a:p>
          <a:p>
            <a:endParaRPr lang="en-US" dirty="0">
              <a:effectLst/>
            </a:endParaRPr>
          </a:p>
        </p:txBody>
      </p:sp>
      <p:sp>
        <p:nvSpPr>
          <p:cNvPr id="3" name="TextBox 2">
            <a:extLst>
              <a:ext uri="{FF2B5EF4-FFF2-40B4-BE49-F238E27FC236}">
                <a16:creationId xmlns:a16="http://schemas.microsoft.com/office/drawing/2014/main" id="{AC1F89CD-1CD1-D04D-8282-A19484B70188}"/>
              </a:ext>
            </a:extLst>
          </p:cNvPr>
          <p:cNvSpPr txBox="1"/>
          <p:nvPr/>
        </p:nvSpPr>
        <p:spPr>
          <a:xfrm>
            <a:off x="9686611" y="6441167"/>
            <a:ext cx="2268185" cy="369332"/>
          </a:xfrm>
          <a:prstGeom prst="rect">
            <a:avLst/>
          </a:prstGeom>
          <a:noFill/>
        </p:spPr>
        <p:txBody>
          <a:bodyPr wrap="none" rtlCol="0">
            <a:spAutoFit/>
          </a:bodyPr>
          <a:lstStyle/>
          <a:p>
            <a:r>
              <a:rPr lang="en-US" dirty="0">
                <a:hlinkClick r:id="rId4"/>
              </a:rPr>
              <a:t>sequencing.qcfail.com</a:t>
            </a:r>
            <a:endParaRPr lang="en-US" dirty="0"/>
          </a:p>
        </p:txBody>
      </p:sp>
      <p:sp>
        <p:nvSpPr>
          <p:cNvPr id="6" name="TextBox 5">
            <a:extLst>
              <a:ext uri="{FF2B5EF4-FFF2-40B4-BE49-F238E27FC236}">
                <a16:creationId xmlns:a16="http://schemas.microsoft.com/office/drawing/2014/main" id="{9E4E9C2E-3CD6-B94C-98B6-9CD923E552A6}"/>
              </a:ext>
            </a:extLst>
          </p:cNvPr>
          <p:cNvSpPr txBox="1"/>
          <p:nvPr/>
        </p:nvSpPr>
        <p:spPr>
          <a:xfrm>
            <a:off x="4849209" y="4476552"/>
            <a:ext cx="1374287" cy="369332"/>
          </a:xfrm>
          <a:prstGeom prst="rect">
            <a:avLst/>
          </a:prstGeom>
          <a:solidFill>
            <a:schemeClr val="bg1"/>
          </a:solidFill>
        </p:spPr>
        <p:txBody>
          <a:bodyPr wrap="none" rtlCol="0">
            <a:spAutoFit/>
          </a:bodyPr>
          <a:lstStyle/>
          <a:p>
            <a:r>
              <a:rPr lang="en-US" dirty="0"/>
              <a:t>Position (bp)</a:t>
            </a:r>
          </a:p>
        </p:txBody>
      </p:sp>
      <p:sp>
        <p:nvSpPr>
          <p:cNvPr id="7" name="TextBox 6">
            <a:extLst>
              <a:ext uri="{FF2B5EF4-FFF2-40B4-BE49-F238E27FC236}">
                <a16:creationId xmlns:a16="http://schemas.microsoft.com/office/drawing/2014/main" id="{4FDBB3BF-9944-1F4A-8BFA-D2D2D58CCF4A}"/>
              </a:ext>
            </a:extLst>
          </p:cNvPr>
          <p:cNvSpPr txBox="1"/>
          <p:nvPr/>
        </p:nvSpPr>
        <p:spPr>
          <a:xfrm rot="16200000">
            <a:off x="2263369" y="2604303"/>
            <a:ext cx="961289" cy="369332"/>
          </a:xfrm>
          <a:prstGeom prst="rect">
            <a:avLst/>
          </a:prstGeom>
          <a:solidFill>
            <a:schemeClr val="bg1"/>
          </a:solidFill>
        </p:spPr>
        <p:txBody>
          <a:bodyPr wrap="none" rtlCol="0">
            <a:spAutoFit/>
          </a:bodyPr>
          <a:lstStyle/>
          <a:p>
            <a:r>
              <a:rPr lang="en-US" dirty="0"/>
              <a:t>% Reads</a:t>
            </a:r>
          </a:p>
        </p:txBody>
      </p:sp>
    </p:spTree>
    <p:extLst>
      <p:ext uri="{BB962C8B-B14F-4D97-AF65-F5344CB8AC3E}">
        <p14:creationId xmlns:p14="http://schemas.microsoft.com/office/powerpoint/2010/main" val="28388508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err="1">
                <a:solidFill>
                  <a:schemeClr val="accent1"/>
                </a:solidFill>
              </a:rPr>
              <a:t>FastQC</a:t>
            </a:r>
            <a:r>
              <a:rPr lang="en-US" dirty="0">
                <a:solidFill>
                  <a:schemeClr val="accent1"/>
                </a:solidFill>
              </a:rPr>
              <a:t>: Per Base Sequence Content</a:t>
            </a:r>
          </a:p>
        </p:txBody>
      </p:sp>
      <p:pic>
        <p:nvPicPr>
          <p:cNvPr id="4" name="Picture 3" descr="A screenshot of a cell phone&#10;&#10;Description automatically generated">
            <a:extLst>
              <a:ext uri="{FF2B5EF4-FFF2-40B4-BE49-F238E27FC236}">
                <a16:creationId xmlns:a16="http://schemas.microsoft.com/office/drawing/2014/main" id="{E8B82AF5-716D-104A-9926-2054F2F41CC8}"/>
              </a:ext>
            </a:extLst>
          </p:cNvPr>
          <p:cNvPicPr>
            <a:picLocks noChangeAspect="1"/>
          </p:cNvPicPr>
          <p:nvPr/>
        </p:nvPicPr>
        <p:blipFill>
          <a:blip r:embed="rId3"/>
          <a:stretch>
            <a:fillRect/>
          </a:stretch>
        </p:blipFill>
        <p:spPr>
          <a:xfrm>
            <a:off x="608411" y="1433721"/>
            <a:ext cx="4831410" cy="3220940"/>
          </a:xfrm>
          <a:prstGeom prst="rect">
            <a:avLst/>
          </a:prstGeom>
        </p:spPr>
      </p:pic>
      <p:pic>
        <p:nvPicPr>
          <p:cNvPr id="8" name="Picture 7" descr="A picture containing pencil&#10;&#10;Description automatically generated">
            <a:extLst>
              <a:ext uri="{FF2B5EF4-FFF2-40B4-BE49-F238E27FC236}">
                <a16:creationId xmlns:a16="http://schemas.microsoft.com/office/drawing/2014/main" id="{D3AB2D43-C860-514D-83A4-A8671D6EBAD8}"/>
              </a:ext>
            </a:extLst>
          </p:cNvPr>
          <p:cNvPicPr>
            <a:picLocks noChangeAspect="1"/>
          </p:cNvPicPr>
          <p:nvPr/>
        </p:nvPicPr>
        <p:blipFill>
          <a:blip r:embed="rId4"/>
          <a:stretch>
            <a:fillRect/>
          </a:stretch>
        </p:blipFill>
        <p:spPr>
          <a:xfrm>
            <a:off x="6416470" y="1115279"/>
            <a:ext cx="5207000" cy="3810000"/>
          </a:xfrm>
          <a:prstGeom prst="rect">
            <a:avLst/>
          </a:prstGeom>
        </p:spPr>
      </p:pic>
      <p:sp>
        <p:nvSpPr>
          <p:cNvPr id="9" name="TextBox 8">
            <a:extLst>
              <a:ext uri="{FF2B5EF4-FFF2-40B4-BE49-F238E27FC236}">
                <a16:creationId xmlns:a16="http://schemas.microsoft.com/office/drawing/2014/main" id="{5F38AFF6-ED68-9A4E-9164-47168EBFFCF2}"/>
              </a:ext>
            </a:extLst>
          </p:cNvPr>
          <p:cNvSpPr txBox="1"/>
          <p:nvPr/>
        </p:nvSpPr>
        <p:spPr>
          <a:xfrm>
            <a:off x="6855652" y="4925279"/>
            <a:ext cx="4767818" cy="1754326"/>
          </a:xfrm>
          <a:prstGeom prst="rect">
            <a:avLst/>
          </a:prstGeom>
          <a:noFill/>
        </p:spPr>
        <p:txBody>
          <a:bodyPr wrap="square" rtlCol="0">
            <a:spAutoFit/>
          </a:bodyPr>
          <a:lstStyle/>
          <a:p>
            <a:r>
              <a:rPr lang="en-US" dirty="0"/>
              <a:t>BAD:</a:t>
            </a:r>
          </a:p>
          <a:p>
            <a:r>
              <a:rPr lang="en-US" dirty="0"/>
              <a:t>Shows a strong positional bias throughout the reads, which in this case is due to the library having a certain sequence that is overrepresented </a:t>
            </a:r>
          </a:p>
          <a:p>
            <a:endParaRPr lang="en-US" dirty="0"/>
          </a:p>
        </p:txBody>
      </p:sp>
      <p:sp>
        <p:nvSpPr>
          <p:cNvPr id="11" name="TextBox 10">
            <a:extLst>
              <a:ext uri="{FF2B5EF4-FFF2-40B4-BE49-F238E27FC236}">
                <a16:creationId xmlns:a16="http://schemas.microsoft.com/office/drawing/2014/main" id="{A58BB907-4D2B-1546-8822-E9BD17C18876}"/>
              </a:ext>
            </a:extLst>
          </p:cNvPr>
          <p:cNvSpPr txBox="1"/>
          <p:nvPr/>
        </p:nvSpPr>
        <p:spPr>
          <a:xfrm>
            <a:off x="863468" y="4947253"/>
            <a:ext cx="2638268" cy="369332"/>
          </a:xfrm>
          <a:prstGeom prst="rect">
            <a:avLst/>
          </a:prstGeom>
          <a:noFill/>
        </p:spPr>
        <p:txBody>
          <a:bodyPr wrap="square" rtlCol="0">
            <a:spAutoFit/>
          </a:bodyPr>
          <a:lstStyle/>
          <a:p>
            <a:r>
              <a:rPr lang="en-US" dirty="0"/>
              <a:t>EXPECTED for </a:t>
            </a:r>
            <a:r>
              <a:rPr lang="en-US" dirty="0" err="1"/>
              <a:t>RNAseq</a:t>
            </a:r>
            <a:endParaRPr lang="en-US" dirty="0">
              <a:effectLst/>
            </a:endParaRPr>
          </a:p>
        </p:txBody>
      </p:sp>
    </p:spTree>
    <p:extLst>
      <p:ext uri="{BB962C8B-B14F-4D97-AF65-F5344CB8AC3E}">
        <p14:creationId xmlns:p14="http://schemas.microsoft.com/office/powerpoint/2010/main" val="16424350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err="1">
                <a:solidFill>
                  <a:schemeClr val="accent1"/>
                </a:solidFill>
              </a:rPr>
              <a:t>FastQC</a:t>
            </a:r>
            <a:r>
              <a:rPr lang="en-US" dirty="0">
                <a:solidFill>
                  <a:schemeClr val="accent1"/>
                </a:solidFill>
              </a:rPr>
              <a:t>: Adapter content</a:t>
            </a:r>
          </a:p>
        </p:txBody>
      </p:sp>
      <p:sp>
        <p:nvSpPr>
          <p:cNvPr id="5" name="Rectangle 4">
            <a:extLst>
              <a:ext uri="{FF2B5EF4-FFF2-40B4-BE49-F238E27FC236}">
                <a16:creationId xmlns:a16="http://schemas.microsoft.com/office/drawing/2014/main" id="{A426283B-CFF3-FF47-B664-CAE5AE72482E}"/>
              </a:ext>
            </a:extLst>
          </p:cNvPr>
          <p:cNvSpPr/>
          <p:nvPr/>
        </p:nvSpPr>
        <p:spPr>
          <a:xfrm>
            <a:off x="8650356" y="6274137"/>
            <a:ext cx="2361544" cy="369332"/>
          </a:xfrm>
          <a:prstGeom prst="rect">
            <a:avLst/>
          </a:prstGeom>
        </p:spPr>
        <p:txBody>
          <a:bodyPr wrap="none">
            <a:spAutoFit/>
          </a:bodyPr>
          <a:lstStyle/>
          <a:p>
            <a:r>
              <a:rPr lang="en-US" dirty="0">
                <a:hlinkClick r:id="rId2"/>
              </a:rPr>
              <a:t>sequencing.qcfail.com</a:t>
            </a:r>
            <a:endParaRPr lang="en-US" dirty="0"/>
          </a:p>
        </p:txBody>
      </p:sp>
      <p:sp>
        <p:nvSpPr>
          <p:cNvPr id="13" name="TextBox 12">
            <a:extLst>
              <a:ext uri="{FF2B5EF4-FFF2-40B4-BE49-F238E27FC236}">
                <a16:creationId xmlns:a16="http://schemas.microsoft.com/office/drawing/2014/main" id="{A56911B2-7834-504B-A08D-0B6A26804FD7}"/>
              </a:ext>
            </a:extLst>
          </p:cNvPr>
          <p:cNvSpPr txBox="1"/>
          <p:nvPr/>
        </p:nvSpPr>
        <p:spPr>
          <a:xfrm>
            <a:off x="341193" y="3429000"/>
            <a:ext cx="5418256" cy="1477328"/>
          </a:xfrm>
          <a:prstGeom prst="rect">
            <a:avLst/>
          </a:prstGeom>
          <a:noFill/>
        </p:spPr>
        <p:txBody>
          <a:bodyPr wrap="square" rtlCol="0">
            <a:spAutoFit/>
          </a:bodyPr>
          <a:lstStyle/>
          <a:p>
            <a:r>
              <a:rPr lang="en-US" dirty="0" err="1"/>
              <a:t>FastQC</a:t>
            </a:r>
            <a:r>
              <a:rPr lang="en-US" dirty="0"/>
              <a:t> will scan each read for the presence of known adapter sequences</a:t>
            </a:r>
          </a:p>
          <a:p>
            <a:endParaRPr lang="en-US" dirty="0"/>
          </a:p>
          <a:p>
            <a:r>
              <a:rPr lang="en-US" dirty="0"/>
              <a:t>The plot shows that the adapter content rises over the course of the read</a:t>
            </a:r>
          </a:p>
        </p:txBody>
      </p:sp>
      <p:sp>
        <p:nvSpPr>
          <p:cNvPr id="14" name="TextBox 13">
            <a:extLst>
              <a:ext uri="{FF2B5EF4-FFF2-40B4-BE49-F238E27FC236}">
                <a16:creationId xmlns:a16="http://schemas.microsoft.com/office/drawing/2014/main" id="{C6003A03-D754-D047-A994-7262936FE062}"/>
              </a:ext>
            </a:extLst>
          </p:cNvPr>
          <p:cNvSpPr txBox="1"/>
          <p:nvPr/>
        </p:nvSpPr>
        <p:spPr>
          <a:xfrm>
            <a:off x="545910" y="5718412"/>
            <a:ext cx="2928687" cy="369332"/>
          </a:xfrm>
          <a:prstGeom prst="rect">
            <a:avLst/>
          </a:prstGeom>
          <a:noFill/>
        </p:spPr>
        <p:txBody>
          <a:bodyPr wrap="none" rtlCol="0">
            <a:spAutoFit/>
          </a:bodyPr>
          <a:lstStyle/>
          <a:p>
            <a:r>
              <a:rPr lang="en-US" dirty="0"/>
              <a:t>Solution – Adapter trimming!</a:t>
            </a:r>
          </a:p>
        </p:txBody>
      </p:sp>
      <p:pic>
        <p:nvPicPr>
          <p:cNvPr id="16" name="Picture 15" descr="A close up of a piece of paper&#10;&#10;Description automatically generated">
            <a:extLst>
              <a:ext uri="{FF2B5EF4-FFF2-40B4-BE49-F238E27FC236}">
                <a16:creationId xmlns:a16="http://schemas.microsoft.com/office/drawing/2014/main" id="{47EB01FB-38F7-E944-A4D5-2F7BD936B4B3}"/>
              </a:ext>
            </a:extLst>
          </p:cNvPr>
          <p:cNvPicPr>
            <a:picLocks noChangeAspect="1"/>
          </p:cNvPicPr>
          <p:nvPr/>
        </p:nvPicPr>
        <p:blipFill>
          <a:blip r:embed="rId3"/>
          <a:stretch>
            <a:fillRect/>
          </a:stretch>
        </p:blipFill>
        <p:spPr>
          <a:xfrm>
            <a:off x="5824717" y="2901056"/>
            <a:ext cx="5098701" cy="3186688"/>
          </a:xfrm>
          <a:prstGeom prst="rect">
            <a:avLst/>
          </a:prstGeom>
        </p:spPr>
      </p:pic>
      <p:pic>
        <p:nvPicPr>
          <p:cNvPr id="17" name="Picture 16" descr="A close up of a piece of paper&#10;&#10;Description automatically generated">
            <a:extLst>
              <a:ext uri="{FF2B5EF4-FFF2-40B4-BE49-F238E27FC236}">
                <a16:creationId xmlns:a16="http://schemas.microsoft.com/office/drawing/2014/main" id="{A8DD00EB-74A0-F342-9598-F3BCB8B6F058}"/>
              </a:ext>
            </a:extLst>
          </p:cNvPr>
          <p:cNvPicPr>
            <a:picLocks noChangeAspect="1"/>
          </p:cNvPicPr>
          <p:nvPr/>
        </p:nvPicPr>
        <p:blipFill rotWithShape="1">
          <a:blip r:embed="rId3"/>
          <a:srcRect l="77081" t="5948" r="1107" b="75688"/>
          <a:stretch/>
        </p:blipFill>
        <p:spPr>
          <a:xfrm>
            <a:off x="8770861" y="2979247"/>
            <a:ext cx="2819289" cy="1483613"/>
          </a:xfrm>
          <a:prstGeom prst="rect">
            <a:avLst/>
          </a:prstGeom>
        </p:spPr>
      </p:pic>
      <p:sp>
        <p:nvSpPr>
          <p:cNvPr id="10" name="TextBox 9">
            <a:extLst>
              <a:ext uri="{FF2B5EF4-FFF2-40B4-BE49-F238E27FC236}">
                <a16:creationId xmlns:a16="http://schemas.microsoft.com/office/drawing/2014/main" id="{EC60F5B1-480E-2345-B41D-55CC389F55BA}"/>
              </a:ext>
            </a:extLst>
          </p:cNvPr>
          <p:cNvSpPr txBox="1"/>
          <p:nvPr/>
        </p:nvSpPr>
        <p:spPr>
          <a:xfrm>
            <a:off x="7334167" y="5996275"/>
            <a:ext cx="2079800" cy="369332"/>
          </a:xfrm>
          <a:prstGeom prst="rect">
            <a:avLst/>
          </a:prstGeom>
          <a:solidFill>
            <a:schemeClr val="bg1"/>
          </a:solidFill>
        </p:spPr>
        <p:txBody>
          <a:bodyPr wrap="none" rtlCol="0">
            <a:spAutoFit/>
          </a:bodyPr>
          <a:lstStyle/>
          <a:p>
            <a:r>
              <a:rPr lang="en-US" dirty="0"/>
              <a:t>Position in read (bp)</a:t>
            </a:r>
          </a:p>
        </p:txBody>
      </p:sp>
      <p:pic>
        <p:nvPicPr>
          <p:cNvPr id="11" name="Picture 10">
            <a:extLst>
              <a:ext uri="{FF2B5EF4-FFF2-40B4-BE49-F238E27FC236}">
                <a16:creationId xmlns:a16="http://schemas.microsoft.com/office/drawing/2014/main" id="{14DD612A-D7AC-7244-904C-83EE2210E66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24103" t="32758" r="40442" b="61111"/>
          <a:stretch/>
        </p:blipFill>
        <p:spPr>
          <a:xfrm>
            <a:off x="4066731" y="1189168"/>
            <a:ext cx="3387186" cy="1019460"/>
          </a:xfrm>
          <a:prstGeom prst="rect">
            <a:avLst/>
          </a:prstGeom>
        </p:spPr>
      </p:pic>
      <p:sp>
        <p:nvSpPr>
          <p:cNvPr id="4" name="TextBox 3">
            <a:extLst>
              <a:ext uri="{FF2B5EF4-FFF2-40B4-BE49-F238E27FC236}">
                <a16:creationId xmlns:a16="http://schemas.microsoft.com/office/drawing/2014/main" id="{5B00AA95-EA9B-6A4A-A92C-17E92BBA5E28}"/>
              </a:ext>
            </a:extLst>
          </p:cNvPr>
          <p:cNvSpPr txBox="1"/>
          <p:nvPr/>
        </p:nvSpPr>
        <p:spPr>
          <a:xfrm>
            <a:off x="7744105" y="1123468"/>
            <a:ext cx="1026756" cy="369332"/>
          </a:xfrm>
          <a:prstGeom prst="rect">
            <a:avLst/>
          </a:prstGeom>
          <a:noFill/>
        </p:spPr>
        <p:txBody>
          <a:bodyPr wrap="none" rtlCol="0">
            <a:spAutoFit/>
          </a:bodyPr>
          <a:lstStyle/>
          <a:p>
            <a:r>
              <a:rPr lang="en-US" dirty="0"/>
              <a:t>Adapters</a:t>
            </a:r>
          </a:p>
        </p:txBody>
      </p:sp>
      <p:cxnSp>
        <p:nvCxnSpPr>
          <p:cNvPr id="8" name="Straight Arrow Connector 7">
            <a:extLst>
              <a:ext uri="{FF2B5EF4-FFF2-40B4-BE49-F238E27FC236}">
                <a16:creationId xmlns:a16="http://schemas.microsoft.com/office/drawing/2014/main" id="{A3DA327A-3230-B14E-97CF-8ABD9068AFA9}"/>
              </a:ext>
            </a:extLst>
          </p:cNvPr>
          <p:cNvCxnSpPr>
            <a:cxnSpLocks/>
            <a:stCxn id="4" idx="1"/>
          </p:cNvCxnSpPr>
          <p:nvPr/>
        </p:nvCxnSpPr>
        <p:spPr>
          <a:xfrm flipH="1">
            <a:off x="7188591" y="1308134"/>
            <a:ext cx="555514" cy="207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58038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Adapter trimming</a:t>
            </a:r>
          </a:p>
        </p:txBody>
      </p:sp>
      <p:sp>
        <p:nvSpPr>
          <p:cNvPr id="3" name="TextBox 2">
            <a:extLst>
              <a:ext uri="{FF2B5EF4-FFF2-40B4-BE49-F238E27FC236}">
                <a16:creationId xmlns:a16="http://schemas.microsoft.com/office/drawing/2014/main" id="{DBE70804-2722-3C46-B8D8-3E5C2A8DE596}"/>
              </a:ext>
            </a:extLst>
          </p:cNvPr>
          <p:cNvSpPr txBox="1"/>
          <p:nvPr/>
        </p:nvSpPr>
        <p:spPr>
          <a:xfrm>
            <a:off x="955343" y="1241947"/>
            <a:ext cx="7440820" cy="1323439"/>
          </a:xfrm>
          <a:prstGeom prst="rect">
            <a:avLst/>
          </a:prstGeom>
          <a:noFill/>
        </p:spPr>
        <p:txBody>
          <a:bodyPr wrap="none" rtlCol="0">
            <a:spAutoFit/>
          </a:bodyPr>
          <a:lstStyle/>
          <a:p>
            <a:r>
              <a:rPr lang="en-US" sz="2000" dirty="0"/>
              <a:t>Trim Galore! is a tool that:</a:t>
            </a:r>
          </a:p>
          <a:p>
            <a:pPr marL="285750" indent="-285750">
              <a:buFont typeface="Arial" panose="020B0604020202020204" pitchFamily="34" charset="0"/>
              <a:buChar char="•"/>
            </a:pPr>
            <a:r>
              <a:rPr lang="en-US" sz="2000" dirty="0"/>
              <a:t>Scans and removes known Illumina or custom adapters</a:t>
            </a:r>
          </a:p>
          <a:p>
            <a:pPr marL="285750" indent="-285750">
              <a:buFont typeface="Arial" panose="020B0604020202020204" pitchFamily="34" charset="0"/>
              <a:buChar char="•"/>
            </a:pPr>
            <a:r>
              <a:rPr lang="en-US" sz="2000" dirty="0"/>
              <a:t>Performs read trimming for low quality regions at the end of reads </a:t>
            </a:r>
          </a:p>
          <a:p>
            <a:pPr marL="285750" indent="-285750">
              <a:buFont typeface="Arial" panose="020B0604020202020204" pitchFamily="34" charset="0"/>
              <a:buChar char="•"/>
            </a:pPr>
            <a:r>
              <a:rPr lang="en-US" sz="2000" dirty="0"/>
              <a:t>Removes reads that become too short in the trimming process </a:t>
            </a:r>
          </a:p>
        </p:txBody>
      </p:sp>
    </p:spTree>
    <p:extLst>
      <p:ext uri="{BB962C8B-B14F-4D97-AF65-F5344CB8AC3E}">
        <p14:creationId xmlns:p14="http://schemas.microsoft.com/office/powerpoint/2010/main" val="22209925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Our Workflow</a:t>
            </a:r>
          </a:p>
        </p:txBody>
      </p:sp>
      <p:sp>
        <p:nvSpPr>
          <p:cNvPr id="3" name="Rounded Rectangle 2">
            <a:extLst>
              <a:ext uri="{FF2B5EF4-FFF2-40B4-BE49-F238E27FC236}">
                <a16:creationId xmlns:a16="http://schemas.microsoft.com/office/drawing/2014/main" id="{004C2E2C-6F43-5842-BF3C-13401CE0134F}"/>
              </a:ext>
            </a:extLst>
          </p:cNvPr>
          <p:cNvSpPr/>
          <p:nvPr/>
        </p:nvSpPr>
        <p:spPr>
          <a:xfrm>
            <a:off x="3975594" y="2588479"/>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 Raw Reads (QC, adapter trimming)</a:t>
            </a:r>
          </a:p>
        </p:txBody>
      </p:sp>
      <p:sp>
        <p:nvSpPr>
          <p:cNvPr id="6" name="Rounded Rectangle 5">
            <a:extLst>
              <a:ext uri="{FF2B5EF4-FFF2-40B4-BE49-F238E27FC236}">
                <a16:creationId xmlns:a16="http://schemas.microsoft.com/office/drawing/2014/main" id="{B4963358-756F-FA4B-8B9E-B042578CAB77}"/>
              </a:ext>
            </a:extLst>
          </p:cNvPr>
          <p:cNvSpPr/>
          <p:nvPr/>
        </p:nvSpPr>
        <p:spPr>
          <a:xfrm>
            <a:off x="3975594" y="3630137"/>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 Alignment</a:t>
            </a:r>
          </a:p>
        </p:txBody>
      </p:sp>
      <p:sp>
        <p:nvSpPr>
          <p:cNvPr id="7" name="Rounded Rectangle 6">
            <a:extLst>
              <a:ext uri="{FF2B5EF4-FFF2-40B4-BE49-F238E27FC236}">
                <a16:creationId xmlns:a16="http://schemas.microsoft.com/office/drawing/2014/main" id="{49025B63-193C-D741-BF1D-AD84E2F49360}"/>
              </a:ext>
            </a:extLst>
          </p:cNvPr>
          <p:cNvSpPr/>
          <p:nvPr/>
        </p:nvSpPr>
        <p:spPr>
          <a:xfrm>
            <a:off x="3899394" y="1600029"/>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Obtain data from NCBI</a:t>
            </a:r>
          </a:p>
        </p:txBody>
      </p:sp>
      <p:sp>
        <p:nvSpPr>
          <p:cNvPr id="8" name="Rounded Rectangle 7">
            <a:extLst>
              <a:ext uri="{FF2B5EF4-FFF2-40B4-BE49-F238E27FC236}">
                <a16:creationId xmlns:a16="http://schemas.microsoft.com/office/drawing/2014/main" id="{6D9E3C15-65BF-D745-B72E-481CE595D8AD}"/>
              </a:ext>
            </a:extLst>
          </p:cNvPr>
          <p:cNvSpPr/>
          <p:nvPr/>
        </p:nvSpPr>
        <p:spPr>
          <a:xfrm>
            <a:off x="3975594" y="4686829"/>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Visualization</a:t>
            </a:r>
          </a:p>
        </p:txBody>
      </p:sp>
      <p:cxnSp>
        <p:nvCxnSpPr>
          <p:cNvPr id="5" name="Straight Arrow Connector 4">
            <a:extLst>
              <a:ext uri="{FF2B5EF4-FFF2-40B4-BE49-F238E27FC236}">
                <a16:creationId xmlns:a16="http://schemas.microsoft.com/office/drawing/2014/main" id="{D5B1F9AB-C4CF-1347-BD07-582D9B1388FC}"/>
              </a:ext>
            </a:extLst>
          </p:cNvPr>
          <p:cNvCxnSpPr>
            <a:stCxn id="3" idx="2"/>
            <a:endCxn id="6" idx="0"/>
          </p:cNvCxnSpPr>
          <p:nvPr/>
        </p:nvCxnSpPr>
        <p:spPr>
          <a:xfrm>
            <a:off x="5715494" y="3401279"/>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76867C-9B2C-2640-AE43-568D9D909E54}"/>
              </a:ext>
            </a:extLst>
          </p:cNvPr>
          <p:cNvCxnSpPr/>
          <p:nvPr/>
        </p:nvCxnSpPr>
        <p:spPr>
          <a:xfrm>
            <a:off x="5694217" y="2359621"/>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13D47FD-61BC-A140-B7A2-38E2865DAC31}"/>
              </a:ext>
            </a:extLst>
          </p:cNvPr>
          <p:cNvCxnSpPr/>
          <p:nvPr/>
        </p:nvCxnSpPr>
        <p:spPr>
          <a:xfrm>
            <a:off x="5694217" y="4450454"/>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14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21DA01B-4D14-0B45-9A15-470EDC9B9991}"/>
              </a:ext>
            </a:extLst>
          </p:cNvPr>
          <p:cNvSpPr>
            <a:spLocks noGrp="1"/>
          </p:cNvSpPr>
          <p:nvPr>
            <p:ph type="title"/>
          </p:nvPr>
        </p:nvSpPr>
        <p:spPr>
          <a:xfrm>
            <a:off x="138801" y="209602"/>
            <a:ext cx="10515600" cy="840828"/>
          </a:xfrm>
        </p:spPr>
        <p:txBody>
          <a:bodyPr>
            <a:normAutofit/>
          </a:bodyPr>
          <a:lstStyle/>
          <a:p>
            <a:r>
              <a:rPr lang="en-US" dirty="0">
                <a:solidFill>
                  <a:schemeClr val="accent1"/>
                </a:solidFill>
              </a:rPr>
              <a:t>SARS-CoV2 Variants of Concern</a:t>
            </a:r>
          </a:p>
        </p:txBody>
      </p:sp>
      <p:pic>
        <p:nvPicPr>
          <p:cNvPr id="6" name="Picture 5" descr="Chart&#10;&#10;Description automatically generated">
            <a:extLst>
              <a:ext uri="{FF2B5EF4-FFF2-40B4-BE49-F238E27FC236}">
                <a16:creationId xmlns:a16="http://schemas.microsoft.com/office/drawing/2014/main" id="{C819D4CE-84C1-C748-9897-16257B45EA20}"/>
              </a:ext>
            </a:extLst>
          </p:cNvPr>
          <p:cNvPicPr>
            <a:picLocks noChangeAspect="1"/>
          </p:cNvPicPr>
          <p:nvPr/>
        </p:nvPicPr>
        <p:blipFill>
          <a:blip r:embed="rId3"/>
          <a:stretch>
            <a:fillRect/>
          </a:stretch>
        </p:blipFill>
        <p:spPr>
          <a:xfrm>
            <a:off x="6096000" y="1679347"/>
            <a:ext cx="4275436" cy="3925229"/>
          </a:xfrm>
          <a:prstGeom prst="rect">
            <a:avLst/>
          </a:prstGeom>
        </p:spPr>
      </p:pic>
      <p:sp>
        <p:nvSpPr>
          <p:cNvPr id="7" name="TextBox 6">
            <a:extLst>
              <a:ext uri="{FF2B5EF4-FFF2-40B4-BE49-F238E27FC236}">
                <a16:creationId xmlns:a16="http://schemas.microsoft.com/office/drawing/2014/main" id="{482084C9-345C-B54A-8563-23EEA06202FA}"/>
              </a:ext>
            </a:extLst>
          </p:cNvPr>
          <p:cNvSpPr txBox="1"/>
          <p:nvPr/>
        </p:nvSpPr>
        <p:spPr>
          <a:xfrm>
            <a:off x="5020229" y="6465520"/>
            <a:ext cx="7171771" cy="369332"/>
          </a:xfrm>
          <a:prstGeom prst="rect">
            <a:avLst/>
          </a:prstGeom>
          <a:noFill/>
        </p:spPr>
        <p:txBody>
          <a:bodyPr wrap="none" rtlCol="0">
            <a:spAutoFit/>
          </a:bodyPr>
          <a:lstStyle/>
          <a:p>
            <a:r>
              <a:rPr lang="en-US" dirty="0"/>
              <a:t>https://</a:t>
            </a:r>
            <a:r>
              <a:rPr lang="en-US" dirty="0" err="1"/>
              <a:t>ccforum.biomedcentral.com</a:t>
            </a:r>
            <a:r>
              <a:rPr lang="en-US" dirty="0"/>
              <a:t>/articles/10.1186/s13054-021-03662-x</a:t>
            </a:r>
          </a:p>
        </p:txBody>
      </p:sp>
      <p:pic>
        <p:nvPicPr>
          <p:cNvPr id="11" name="Picture 10" descr="Diagram&#10;&#10;Description automatically generated">
            <a:extLst>
              <a:ext uri="{FF2B5EF4-FFF2-40B4-BE49-F238E27FC236}">
                <a16:creationId xmlns:a16="http://schemas.microsoft.com/office/drawing/2014/main" id="{1D767063-509E-1443-B434-17A104F1B2FD}"/>
              </a:ext>
            </a:extLst>
          </p:cNvPr>
          <p:cNvPicPr>
            <a:picLocks noChangeAspect="1"/>
          </p:cNvPicPr>
          <p:nvPr/>
        </p:nvPicPr>
        <p:blipFill rotWithShape="1">
          <a:blip r:embed="rId4"/>
          <a:srcRect r="60201" b="72556"/>
          <a:stretch/>
        </p:blipFill>
        <p:spPr>
          <a:xfrm>
            <a:off x="1170289" y="1679347"/>
            <a:ext cx="3137547" cy="2195728"/>
          </a:xfrm>
          <a:prstGeom prst="rect">
            <a:avLst/>
          </a:prstGeom>
        </p:spPr>
      </p:pic>
    </p:spTree>
    <p:extLst>
      <p:ext uri="{BB962C8B-B14F-4D97-AF65-F5344CB8AC3E}">
        <p14:creationId xmlns:p14="http://schemas.microsoft.com/office/powerpoint/2010/main" val="39036409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Read Alignment</a:t>
            </a:r>
          </a:p>
        </p:txBody>
      </p:sp>
      <p:pic>
        <p:nvPicPr>
          <p:cNvPr id="3" name="Picture 2" descr="A screenshot of a video game&#10;&#10;Description automatically generated">
            <a:extLst>
              <a:ext uri="{FF2B5EF4-FFF2-40B4-BE49-F238E27FC236}">
                <a16:creationId xmlns:a16="http://schemas.microsoft.com/office/drawing/2014/main" id="{97C6125D-3CAF-FB42-8343-197A40DAC5AB}"/>
              </a:ext>
            </a:extLst>
          </p:cNvPr>
          <p:cNvPicPr>
            <a:picLocks noChangeAspect="1"/>
          </p:cNvPicPr>
          <p:nvPr/>
        </p:nvPicPr>
        <p:blipFill>
          <a:blip r:embed="rId2"/>
          <a:stretch>
            <a:fillRect/>
          </a:stretch>
        </p:blipFill>
        <p:spPr>
          <a:xfrm>
            <a:off x="6922069" y="1473200"/>
            <a:ext cx="3327400" cy="3911600"/>
          </a:xfrm>
          <a:prstGeom prst="rect">
            <a:avLst/>
          </a:prstGeom>
        </p:spPr>
      </p:pic>
      <p:sp>
        <p:nvSpPr>
          <p:cNvPr id="4" name="TextBox 3">
            <a:extLst>
              <a:ext uri="{FF2B5EF4-FFF2-40B4-BE49-F238E27FC236}">
                <a16:creationId xmlns:a16="http://schemas.microsoft.com/office/drawing/2014/main" id="{8475FF5C-31AD-7842-96C7-A3DC1CEC2686}"/>
              </a:ext>
            </a:extLst>
          </p:cNvPr>
          <p:cNvSpPr txBox="1"/>
          <p:nvPr/>
        </p:nvSpPr>
        <p:spPr>
          <a:xfrm>
            <a:off x="303249" y="1473200"/>
            <a:ext cx="5890722" cy="2308324"/>
          </a:xfrm>
          <a:prstGeom prst="rect">
            <a:avLst/>
          </a:prstGeom>
          <a:noFill/>
        </p:spPr>
        <p:txBody>
          <a:bodyPr wrap="square" rtlCol="0">
            <a:spAutoFit/>
          </a:bodyPr>
          <a:lstStyle/>
          <a:p>
            <a:pPr marL="285750" indent="-285750">
              <a:buFont typeface="Arial" panose="020B0604020202020204" pitchFamily="34" charset="0"/>
              <a:buChar char="•"/>
            </a:pPr>
            <a:r>
              <a:rPr lang="en-US" dirty="0" err="1"/>
              <a:t>RNAseq</a:t>
            </a:r>
            <a:r>
              <a:rPr lang="en-US" dirty="0"/>
              <a:t> data originates from spliced mRNA (no introns)</a:t>
            </a:r>
          </a:p>
          <a:p>
            <a:endParaRPr lang="en-US" dirty="0"/>
          </a:p>
          <a:p>
            <a:pPr marL="285750" indent="-285750">
              <a:buFont typeface="Arial" panose="020B0604020202020204" pitchFamily="34" charset="0"/>
              <a:buChar char="•"/>
            </a:pPr>
            <a:r>
              <a:rPr lang="en-US" dirty="0"/>
              <a:t>When aligning to the genome, our aligner must find a spliced alignment for reads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use a tool called STAR (Spliced Transcripts Alignment to a Reference) that has a exon-aware mapping algorithm.</a:t>
            </a:r>
          </a:p>
          <a:p>
            <a:pPr marL="285750" indent="-28575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609380D8-2696-8B43-9975-EA29814DBA38}"/>
              </a:ext>
            </a:extLst>
          </p:cNvPr>
          <p:cNvSpPr txBox="1"/>
          <p:nvPr/>
        </p:nvSpPr>
        <p:spPr>
          <a:xfrm>
            <a:off x="4544704" y="5015468"/>
            <a:ext cx="2078967" cy="369332"/>
          </a:xfrm>
          <a:prstGeom prst="rect">
            <a:avLst/>
          </a:prstGeom>
          <a:noFill/>
        </p:spPr>
        <p:txBody>
          <a:bodyPr wrap="none" rtlCol="0">
            <a:spAutoFit/>
          </a:bodyPr>
          <a:lstStyle/>
          <a:p>
            <a:r>
              <a:rPr lang="en-US" dirty="0"/>
              <a:t>Reference sequence</a:t>
            </a:r>
          </a:p>
        </p:txBody>
      </p:sp>
      <p:sp>
        <p:nvSpPr>
          <p:cNvPr id="6" name="TextBox 5">
            <a:extLst>
              <a:ext uri="{FF2B5EF4-FFF2-40B4-BE49-F238E27FC236}">
                <a16:creationId xmlns:a16="http://schemas.microsoft.com/office/drawing/2014/main" id="{3AE72FAD-745C-D147-A653-A6A5E2A4E017}"/>
              </a:ext>
            </a:extLst>
          </p:cNvPr>
          <p:cNvSpPr txBox="1"/>
          <p:nvPr/>
        </p:nvSpPr>
        <p:spPr>
          <a:xfrm>
            <a:off x="8792308" y="6392516"/>
            <a:ext cx="3131050" cy="369332"/>
          </a:xfrm>
          <a:prstGeom prst="rect">
            <a:avLst/>
          </a:prstGeom>
          <a:noFill/>
        </p:spPr>
        <p:txBody>
          <a:bodyPr wrap="none" rtlCol="0">
            <a:spAutoFit/>
          </a:bodyPr>
          <a:lstStyle/>
          <a:p>
            <a:r>
              <a:rPr lang="en-US" dirty="0" err="1">
                <a:hlinkClick r:id="rId3"/>
              </a:rPr>
              <a:t>Dobin</a:t>
            </a:r>
            <a:r>
              <a:rPr lang="en-US" dirty="0">
                <a:hlinkClick r:id="rId3"/>
              </a:rPr>
              <a:t> et al Bioinformatics 2013</a:t>
            </a:r>
            <a:endParaRPr lang="en-US" dirty="0"/>
          </a:p>
        </p:txBody>
      </p:sp>
    </p:spTree>
    <p:extLst>
      <p:ext uri="{BB962C8B-B14F-4D97-AF65-F5344CB8AC3E}">
        <p14:creationId xmlns:p14="http://schemas.microsoft.com/office/powerpoint/2010/main" val="35249200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0"/>
            <a:ext cx="10515600" cy="744955"/>
          </a:xfrm>
        </p:spPr>
        <p:txBody>
          <a:bodyPr/>
          <a:lstStyle/>
          <a:p>
            <a:r>
              <a:rPr lang="en-US" dirty="0">
                <a:solidFill>
                  <a:schemeClr val="accent1"/>
                </a:solidFill>
              </a:rPr>
              <a:t>Sequence Alignment Map (SAM)</a:t>
            </a:r>
          </a:p>
        </p:txBody>
      </p:sp>
      <p:sp>
        <p:nvSpPr>
          <p:cNvPr id="16" name="Rectangle 15">
            <a:extLst>
              <a:ext uri="{FF2B5EF4-FFF2-40B4-BE49-F238E27FC236}">
                <a16:creationId xmlns:a16="http://schemas.microsoft.com/office/drawing/2014/main" id="{4B97AC1C-647D-F041-95BA-828A0DF35A20}"/>
              </a:ext>
            </a:extLst>
          </p:cNvPr>
          <p:cNvSpPr/>
          <p:nvPr/>
        </p:nvSpPr>
        <p:spPr>
          <a:xfrm>
            <a:off x="9646156" y="6488668"/>
            <a:ext cx="2264779" cy="369332"/>
          </a:xfrm>
          <a:prstGeom prst="rect">
            <a:avLst/>
          </a:prstGeom>
        </p:spPr>
        <p:txBody>
          <a:bodyPr wrap="square">
            <a:spAutoFit/>
          </a:bodyPr>
          <a:lstStyle/>
          <a:p>
            <a:r>
              <a:rPr lang="en-US" dirty="0" err="1"/>
              <a:t>www.samformat.info</a:t>
            </a:r>
            <a:endParaRPr lang="en-US" dirty="0"/>
          </a:p>
        </p:txBody>
      </p:sp>
      <p:pic>
        <p:nvPicPr>
          <p:cNvPr id="4" name="Picture 3">
            <a:extLst>
              <a:ext uri="{FF2B5EF4-FFF2-40B4-BE49-F238E27FC236}">
                <a16:creationId xmlns:a16="http://schemas.microsoft.com/office/drawing/2014/main" id="{5239D977-7FFE-8C45-B49C-914796512DD0}"/>
              </a:ext>
            </a:extLst>
          </p:cNvPr>
          <p:cNvPicPr>
            <a:picLocks noChangeAspect="1"/>
          </p:cNvPicPr>
          <p:nvPr/>
        </p:nvPicPr>
        <p:blipFill rotWithShape="1">
          <a:blip r:embed="rId2"/>
          <a:srcRect b="64378"/>
          <a:stretch/>
        </p:blipFill>
        <p:spPr>
          <a:xfrm>
            <a:off x="527050" y="2499146"/>
            <a:ext cx="9988550" cy="1887376"/>
          </a:xfrm>
          <a:prstGeom prst="rect">
            <a:avLst/>
          </a:prstGeom>
        </p:spPr>
      </p:pic>
      <p:sp>
        <p:nvSpPr>
          <p:cNvPr id="23" name="TextBox 22">
            <a:extLst>
              <a:ext uri="{FF2B5EF4-FFF2-40B4-BE49-F238E27FC236}">
                <a16:creationId xmlns:a16="http://schemas.microsoft.com/office/drawing/2014/main" id="{447CB4E9-2526-E344-9EF8-B499D1997C85}"/>
              </a:ext>
            </a:extLst>
          </p:cNvPr>
          <p:cNvSpPr txBox="1"/>
          <p:nvPr/>
        </p:nvSpPr>
        <p:spPr>
          <a:xfrm>
            <a:off x="677911" y="6405940"/>
            <a:ext cx="906787" cy="369332"/>
          </a:xfrm>
          <a:prstGeom prst="rect">
            <a:avLst/>
          </a:prstGeom>
          <a:noFill/>
        </p:spPr>
        <p:txBody>
          <a:bodyPr wrap="none" rtlCol="0">
            <a:spAutoFit/>
          </a:bodyPr>
          <a:lstStyle/>
          <a:p>
            <a:r>
              <a:rPr lang="en-US" dirty="0"/>
              <a:t>Read ID</a:t>
            </a:r>
          </a:p>
        </p:txBody>
      </p:sp>
      <p:sp>
        <p:nvSpPr>
          <p:cNvPr id="26" name="TextBox 25">
            <a:extLst>
              <a:ext uri="{FF2B5EF4-FFF2-40B4-BE49-F238E27FC236}">
                <a16:creationId xmlns:a16="http://schemas.microsoft.com/office/drawing/2014/main" id="{943F8B29-9CBE-3442-99F8-59CCB54E7B34}"/>
              </a:ext>
            </a:extLst>
          </p:cNvPr>
          <p:cNvSpPr txBox="1"/>
          <p:nvPr/>
        </p:nvSpPr>
        <p:spPr>
          <a:xfrm>
            <a:off x="1189383" y="5861474"/>
            <a:ext cx="5961184" cy="646331"/>
          </a:xfrm>
          <a:prstGeom prst="rect">
            <a:avLst/>
          </a:prstGeom>
          <a:noFill/>
        </p:spPr>
        <p:txBody>
          <a:bodyPr wrap="none" rtlCol="0">
            <a:spAutoFit/>
          </a:bodyPr>
          <a:lstStyle/>
          <a:p>
            <a:r>
              <a:rPr lang="en-US" dirty="0"/>
              <a:t>Flag: indicates alignment information e.g. paired, aligned, </a:t>
            </a:r>
            <a:r>
              <a:rPr lang="en-US" dirty="0" err="1"/>
              <a:t>etc</a:t>
            </a:r>
            <a:r>
              <a:rPr lang="en-US" dirty="0"/>
              <a:t> </a:t>
            </a:r>
          </a:p>
          <a:p>
            <a:r>
              <a:rPr lang="en-US" dirty="0">
                <a:hlinkClick r:id="rId3"/>
              </a:rPr>
              <a:t>https://broadinstitute.github.io/picard/explain-flags.html</a:t>
            </a:r>
            <a:endParaRPr lang="en-US" dirty="0"/>
          </a:p>
        </p:txBody>
      </p:sp>
      <p:cxnSp>
        <p:nvCxnSpPr>
          <p:cNvPr id="30" name="Straight Arrow Connector 29" descr="arrow pointing to read id">
            <a:extLst>
              <a:ext uri="{FF2B5EF4-FFF2-40B4-BE49-F238E27FC236}">
                <a16:creationId xmlns:a16="http://schemas.microsoft.com/office/drawing/2014/main" id="{62B9C855-3D2E-6C41-B4AD-2ED0C1F03CD4}"/>
              </a:ext>
            </a:extLst>
          </p:cNvPr>
          <p:cNvCxnSpPr>
            <a:cxnSpLocks/>
          </p:cNvCxnSpPr>
          <p:nvPr/>
        </p:nvCxnSpPr>
        <p:spPr>
          <a:xfrm flipV="1">
            <a:off x="835050" y="4508977"/>
            <a:ext cx="0" cy="18969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descr="arrow pointing to read flag">
            <a:extLst>
              <a:ext uri="{FF2B5EF4-FFF2-40B4-BE49-F238E27FC236}">
                <a16:creationId xmlns:a16="http://schemas.microsoft.com/office/drawing/2014/main" id="{C56FF4A8-09A3-CE49-A7AD-88BE62C1638E}"/>
              </a:ext>
            </a:extLst>
          </p:cNvPr>
          <p:cNvCxnSpPr>
            <a:cxnSpLocks/>
          </p:cNvCxnSpPr>
          <p:nvPr/>
        </p:nvCxnSpPr>
        <p:spPr>
          <a:xfrm flipV="1">
            <a:off x="1432997" y="4470095"/>
            <a:ext cx="0" cy="14426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descr="arrow pointing to ref sequence name">
            <a:extLst>
              <a:ext uri="{FF2B5EF4-FFF2-40B4-BE49-F238E27FC236}">
                <a16:creationId xmlns:a16="http://schemas.microsoft.com/office/drawing/2014/main" id="{F7B5D852-209F-D740-A6CC-B6B5F46D7758}"/>
              </a:ext>
            </a:extLst>
          </p:cNvPr>
          <p:cNvCxnSpPr>
            <a:cxnSpLocks/>
          </p:cNvCxnSpPr>
          <p:nvPr/>
        </p:nvCxnSpPr>
        <p:spPr>
          <a:xfrm flipV="1">
            <a:off x="1773774" y="4464513"/>
            <a:ext cx="0" cy="9680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06E3EF2-472F-3443-A7E6-113ADFE69F09}"/>
              </a:ext>
            </a:extLst>
          </p:cNvPr>
          <p:cNvSpPr txBox="1"/>
          <p:nvPr/>
        </p:nvSpPr>
        <p:spPr>
          <a:xfrm>
            <a:off x="1650968" y="5454033"/>
            <a:ext cx="2042867" cy="369332"/>
          </a:xfrm>
          <a:prstGeom prst="rect">
            <a:avLst/>
          </a:prstGeom>
          <a:noFill/>
        </p:spPr>
        <p:txBody>
          <a:bodyPr wrap="none" rtlCol="0">
            <a:spAutoFit/>
          </a:bodyPr>
          <a:lstStyle/>
          <a:p>
            <a:r>
              <a:rPr lang="en-US" dirty="0"/>
              <a:t>Ref Sequence name</a:t>
            </a:r>
          </a:p>
        </p:txBody>
      </p:sp>
      <p:cxnSp>
        <p:nvCxnSpPr>
          <p:cNvPr id="36" name="Straight Arrow Connector 35" descr="arrow pointing to position">
            <a:extLst>
              <a:ext uri="{FF2B5EF4-FFF2-40B4-BE49-F238E27FC236}">
                <a16:creationId xmlns:a16="http://schemas.microsoft.com/office/drawing/2014/main" id="{E9346E24-BDAB-FF4F-9B1F-10B9E48179B1}"/>
              </a:ext>
            </a:extLst>
          </p:cNvPr>
          <p:cNvCxnSpPr>
            <a:cxnSpLocks/>
          </p:cNvCxnSpPr>
          <p:nvPr/>
        </p:nvCxnSpPr>
        <p:spPr>
          <a:xfrm flipV="1">
            <a:off x="2063890" y="4464513"/>
            <a:ext cx="0" cy="5785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28B6AEE-6B55-7045-B5D7-C15C6CF452C3}"/>
              </a:ext>
            </a:extLst>
          </p:cNvPr>
          <p:cNvSpPr txBox="1"/>
          <p:nvPr/>
        </p:nvSpPr>
        <p:spPr>
          <a:xfrm>
            <a:off x="1982787" y="5030923"/>
            <a:ext cx="936667" cy="369332"/>
          </a:xfrm>
          <a:prstGeom prst="rect">
            <a:avLst/>
          </a:prstGeom>
          <a:noFill/>
        </p:spPr>
        <p:txBody>
          <a:bodyPr wrap="none" rtlCol="0">
            <a:spAutoFit/>
          </a:bodyPr>
          <a:lstStyle/>
          <a:p>
            <a:r>
              <a:rPr lang="en-US" dirty="0"/>
              <a:t>Position</a:t>
            </a:r>
          </a:p>
        </p:txBody>
      </p:sp>
      <p:sp>
        <p:nvSpPr>
          <p:cNvPr id="40" name="TextBox 39">
            <a:extLst>
              <a:ext uri="{FF2B5EF4-FFF2-40B4-BE49-F238E27FC236}">
                <a16:creationId xmlns:a16="http://schemas.microsoft.com/office/drawing/2014/main" id="{61EF0CF6-6555-BB47-A1C3-C6F8B6BB1EE0}"/>
              </a:ext>
            </a:extLst>
          </p:cNvPr>
          <p:cNvSpPr txBox="1"/>
          <p:nvPr/>
        </p:nvSpPr>
        <p:spPr>
          <a:xfrm>
            <a:off x="2312961" y="4747842"/>
            <a:ext cx="2480010" cy="369332"/>
          </a:xfrm>
          <a:prstGeom prst="rect">
            <a:avLst/>
          </a:prstGeom>
          <a:noFill/>
        </p:spPr>
        <p:txBody>
          <a:bodyPr wrap="square" rtlCol="0">
            <a:spAutoFit/>
          </a:bodyPr>
          <a:lstStyle/>
          <a:p>
            <a:r>
              <a:rPr lang="en-US" dirty="0"/>
              <a:t>Mapping Quality</a:t>
            </a:r>
          </a:p>
        </p:txBody>
      </p:sp>
      <p:cxnSp>
        <p:nvCxnSpPr>
          <p:cNvPr id="41" name="Straight Arrow Connector 40" descr="arrow pointing to mapping quality">
            <a:extLst>
              <a:ext uri="{FF2B5EF4-FFF2-40B4-BE49-F238E27FC236}">
                <a16:creationId xmlns:a16="http://schemas.microsoft.com/office/drawing/2014/main" id="{E5611D5D-BCD1-5844-B318-5F415900DAC2}"/>
              </a:ext>
            </a:extLst>
          </p:cNvPr>
          <p:cNvCxnSpPr>
            <a:cxnSpLocks/>
          </p:cNvCxnSpPr>
          <p:nvPr/>
        </p:nvCxnSpPr>
        <p:spPr>
          <a:xfrm flipV="1">
            <a:off x="2451120" y="4449404"/>
            <a:ext cx="0" cy="3357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descr="arrow pointing to CIGAR string">
            <a:extLst>
              <a:ext uri="{FF2B5EF4-FFF2-40B4-BE49-F238E27FC236}">
                <a16:creationId xmlns:a16="http://schemas.microsoft.com/office/drawing/2014/main" id="{7B1561A0-8ED8-B646-8285-1E0763383A64}"/>
              </a:ext>
            </a:extLst>
          </p:cNvPr>
          <p:cNvCxnSpPr>
            <a:cxnSpLocks/>
            <a:stCxn id="43" idx="1"/>
          </p:cNvCxnSpPr>
          <p:nvPr/>
        </p:nvCxnSpPr>
        <p:spPr>
          <a:xfrm flipH="1" flipV="1">
            <a:off x="2702888" y="4416028"/>
            <a:ext cx="135462" cy="2180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92DB1A6-8B3C-314D-AFF3-6ABA48566892}"/>
              </a:ext>
            </a:extLst>
          </p:cNvPr>
          <p:cNvSpPr txBox="1"/>
          <p:nvPr/>
        </p:nvSpPr>
        <p:spPr>
          <a:xfrm>
            <a:off x="2838350" y="4449404"/>
            <a:ext cx="6429068" cy="369332"/>
          </a:xfrm>
          <a:prstGeom prst="rect">
            <a:avLst/>
          </a:prstGeom>
          <a:noFill/>
        </p:spPr>
        <p:txBody>
          <a:bodyPr wrap="none" rtlCol="0">
            <a:spAutoFit/>
          </a:bodyPr>
          <a:lstStyle/>
          <a:p>
            <a:r>
              <a:rPr lang="en-US" dirty="0"/>
              <a:t>CIGAR: summary of alignment, e.g. match, gap, insertion, deletion</a:t>
            </a:r>
          </a:p>
        </p:txBody>
      </p:sp>
      <p:pic>
        <p:nvPicPr>
          <p:cNvPr id="45" name="Picture 44" descr="A screenshot of a video game&#10;&#10;Description automatically generated">
            <a:extLst>
              <a:ext uri="{FF2B5EF4-FFF2-40B4-BE49-F238E27FC236}">
                <a16:creationId xmlns:a16="http://schemas.microsoft.com/office/drawing/2014/main" id="{38B72070-D8A0-E04A-AC53-C53A2DDF2F0E}"/>
              </a:ext>
            </a:extLst>
          </p:cNvPr>
          <p:cNvPicPr>
            <a:picLocks noChangeAspect="1"/>
          </p:cNvPicPr>
          <p:nvPr/>
        </p:nvPicPr>
        <p:blipFill rotWithShape="1">
          <a:blip r:embed="rId4"/>
          <a:srcRect t="89429"/>
          <a:stretch/>
        </p:blipFill>
        <p:spPr>
          <a:xfrm>
            <a:off x="2702888" y="1028036"/>
            <a:ext cx="3327400" cy="413491"/>
          </a:xfrm>
          <a:prstGeom prst="rect">
            <a:avLst/>
          </a:prstGeom>
        </p:spPr>
      </p:pic>
      <p:sp>
        <p:nvSpPr>
          <p:cNvPr id="8" name="TextBox 7">
            <a:extLst>
              <a:ext uri="{FF2B5EF4-FFF2-40B4-BE49-F238E27FC236}">
                <a16:creationId xmlns:a16="http://schemas.microsoft.com/office/drawing/2014/main" id="{6C7F941F-A6D9-E645-854E-62A7AB10335B}"/>
              </a:ext>
            </a:extLst>
          </p:cNvPr>
          <p:cNvSpPr txBox="1"/>
          <p:nvPr/>
        </p:nvSpPr>
        <p:spPr>
          <a:xfrm>
            <a:off x="1050878" y="1064525"/>
            <a:ext cx="1506695" cy="369332"/>
          </a:xfrm>
          <a:prstGeom prst="rect">
            <a:avLst/>
          </a:prstGeom>
          <a:noFill/>
        </p:spPr>
        <p:txBody>
          <a:bodyPr wrap="none" rtlCol="0">
            <a:spAutoFit/>
          </a:bodyPr>
          <a:lstStyle/>
          <a:p>
            <a:r>
              <a:rPr lang="en-US" dirty="0"/>
              <a:t>Reference seq</a:t>
            </a:r>
          </a:p>
        </p:txBody>
      </p:sp>
      <p:sp>
        <p:nvSpPr>
          <p:cNvPr id="9" name="TextBox 8">
            <a:extLst>
              <a:ext uri="{FF2B5EF4-FFF2-40B4-BE49-F238E27FC236}">
                <a16:creationId xmlns:a16="http://schemas.microsoft.com/office/drawing/2014/main" id="{E10A940F-6146-9948-9E54-75D2433F86ED}"/>
              </a:ext>
            </a:extLst>
          </p:cNvPr>
          <p:cNvSpPr txBox="1"/>
          <p:nvPr/>
        </p:nvSpPr>
        <p:spPr>
          <a:xfrm>
            <a:off x="3356400" y="1429349"/>
            <a:ext cx="1305026" cy="276999"/>
          </a:xfrm>
          <a:prstGeom prst="rect">
            <a:avLst/>
          </a:prstGeom>
          <a:solidFill>
            <a:srgbClr val="FF0000"/>
          </a:solidFill>
        </p:spPr>
        <p:txBody>
          <a:bodyPr wrap="square" rtlCol="0">
            <a:spAutoFit/>
          </a:bodyPr>
          <a:lstStyle/>
          <a:p>
            <a:r>
              <a:rPr lang="en-US" sz="1200" dirty="0"/>
              <a:t>TTAGAT</a:t>
            </a:r>
          </a:p>
        </p:txBody>
      </p:sp>
      <p:sp>
        <p:nvSpPr>
          <p:cNvPr id="10" name="TextBox 9">
            <a:extLst>
              <a:ext uri="{FF2B5EF4-FFF2-40B4-BE49-F238E27FC236}">
                <a16:creationId xmlns:a16="http://schemas.microsoft.com/office/drawing/2014/main" id="{76603CEF-A115-1747-A546-5FCE30020C14}"/>
              </a:ext>
            </a:extLst>
          </p:cNvPr>
          <p:cNvSpPr txBox="1"/>
          <p:nvPr/>
        </p:nvSpPr>
        <p:spPr>
          <a:xfrm>
            <a:off x="1773774" y="1487635"/>
            <a:ext cx="743280" cy="369332"/>
          </a:xfrm>
          <a:prstGeom prst="rect">
            <a:avLst/>
          </a:prstGeom>
          <a:noFill/>
        </p:spPr>
        <p:txBody>
          <a:bodyPr wrap="none" rtlCol="0">
            <a:spAutoFit/>
          </a:bodyPr>
          <a:lstStyle/>
          <a:p>
            <a:r>
              <a:rPr lang="en-US" dirty="0"/>
              <a:t>Reads</a:t>
            </a:r>
          </a:p>
        </p:txBody>
      </p:sp>
      <p:sp>
        <p:nvSpPr>
          <p:cNvPr id="46" name="TextBox 45">
            <a:extLst>
              <a:ext uri="{FF2B5EF4-FFF2-40B4-BE49-F238E27FC236}">
                <a16:creationId xmlns:a16="http://schemas.microsoft.com/office/drawing/2014/main" id="{31700FB2-9572-8D46-8472-DEC142B38886}"/>
              </a:ext>
            </a:extLst>
          </p:cNvPr>
          <p:cNvSpPr txBox="1"/>
          <p:nvPr/>
        </p:nvSpPr>
        <p:spPr>
          <a:xfrm>
            <a:off x="3564667" y="1728569"/>
            <a:ext cx="950795" cy="276999"/>
          </a:xfrm>
          <a:prstGeom prst="rect">
            <a:avLst/>
          </a:prstGeom>
          <a:solidFill>
            <a:srgbClr val="FF0000"/>
          </a:solidFill>
        </p:spPr>
        <p:txBody>
          <a:bodyPr wrap="square" rtlCol="0">
            <a:spAutoFit/>
          </a:bodyPr>
          <a:lstStyle/>
          <a:p>
            <a:r>
              <a:rPr lang="en-US" sz="1200" dirty="0"/>
              <a:t>GATAAC</a:t>
            </a:r>
          </a:p>
        </p:txBody>
      </p:sp>
    </p:spTree>
    <p:extLst>
      <p:ext uri="{BB962C8B-B14F-4D97-AF65-F5344CB8AC3E}">
        <p14:creationId xmlns:p14="http://schemas.microsoft.com/office/powerpoint/2010/main" val="29319806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0"/>
            <a:ext cx="10515600" cy="744955"/>
          </a:xfrm>
        </p:spPr>
        <p:txBody>
          <a:bodyPr/>
          <a:lstStyle/>
          <a:p>
            <a:r>
              <a:rPr lang="en-US" dirty="0">
                <a:solidFill>
                  <a:schemeClr val="accent1"/>
                </a:solidFill>
              </a:rPr>
              <a:t>Sequence Alignment Map (SAM)</a:t>
            </a:r>
          </a:p>
        </p:txBody>
      </p:sp>
      <p:sp>
        <p:nvSpPr>
          <p:cNvPr id="16" name="Rectangle 15">
            <a:extLst>
              <a:ext uri="{FF2B5EF4-FFF2-40B4-BE49-F238E27FC236}">
                <a16:creationId xmlns:a16="http://schemas.microsoft.com/office/drawing/2014/main" id="{4B97AC1C-647D-F041-95BA-828A0DF35A20}"/>
              </a:ext>
            </a:extLst>
          </p:cNvPr>
          <p:cNvSpPr/>
          <p:nvPr/>
        </p:nvSpPr>
        <p:spPr>
          <a:xfrm>
            <a:off x="9646156" y="6488668"/>
            <a:ext cx="2264779" cy="369332"/>
          </a:xfrm>
          <a:prstGeom prst="rect">
            <a:avLst/>
          </a:prstGeom>
        </p:spPr>
        <p:txBody>
          <a:bodyPr wrap="square">
            <a:spAutoFit/>
          </a:bodyPr>
          <a:lstStyle/>
          <a:p>
            <a:r>
              <a:rPr lang="en-US" dirty="0" err="1"/>
              <a:t>www.samformat.info</a:t>
            </a:r>
            <a:endParaRPr lang="en-US" dirty="0"/>
          </a:p>
        </p:txBody>
      </p:sp>
      <p:pic>
        <p:nvPicPr>
          <p:cNvPr id="4" name="Picture 3">
            <a:extLst>
              <a:ext uri="{FF2B5EF4-FFF2-40B4-BE49-F238E27FC236}">
                <a16:creationId xmlns:a16="http://schemas.microsoft.com/office/drawing/2014/main" id="{5239D977-7FFE-8C45-B49C-914796512DD0}"/>
              </a:ext>
            </a:extLst>
          </p:cNvPr>
          <p:cNvPicPr>
            <a:picLocks noChangeAspect="1"/>
          </p:cNvPicPr>
          <p:nvPr/>
        </p:nvPicPr>
        <p:blipFill rotWithShape="1">
          <a:blip r:embed="rId2"/>
          <a:srcRect b="64378"/>
          <a:stretch/>
        </p:blipFill>
        <p:spPr>
          <a:xfrm>
            <a:off x="527050" y="2499146"/>
            <a:ext cx="9988550" cy="1887376"/>
          </a:xfrm>
          <a:prstGeom prst="rect">
            <a:avLst/>
          </a:prstGeom>
        </p:spPr>
      </p:pic>
      <p:cxnSp>
        <p:nvCxnSpPr>
          <p:cNvPr id="42" name="Straight Arrow Connector 41" descr="arrow pointing to CIGAR string">
            <a:extLst>
              <a:ext uri="{FF2B5EF4-FFF2-40B4-BE49-F238E27FC236}">
                <a16:creationId xmlns:a16="http://schemas.microsoft.com/office/drawing/2014/main" id="{7B1561A0-8ED8-B646-8285-1E0763383A64}"/>
              </a:ext>
            </a:extLst>
          </p:cNvPr>
          <p:cNvCxnSpPr>
            <a:cxnSpLocks/>
            <a:stCxn id="43" idx="0"/>
          </p:cNvCxnSpPr>
          <p:nvPr/>
        </p:nvCxnSpPr>
        <p:spPr>
          <a:xfrm flipH="1" flipV="1">
            <a:off x="4918766" y="4449404"/>
            <a:ext cx="12070" cy="90178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92DB1A6-8B3C-314D-AFF3-6ABA48566892}"/>
              </a:ext>
            </a:extLst>
          </p:cNvPr>
          <p:cNvSpPr txBox="1"/>
          <p:nvPr/>
        </p:nvSpPr>
        <p:spPr>
          <a:xfrm>
            <a:off x="4340346" y="5351188"/>
            <a:ext cx="1180979" cy="369332"/>
          </a:xfrm>
          <a:prstGeom prst="rect">
            <a:avLst/>
          </a:prstGeom>
          <a:noFill/>
        </p:spPr>
        <p:txBody>
          <a:bodyPr wrap="square" rtlCol="0">
            <a:spAutoFit/>
          </a:bodyPr>
          <a:lstStyle/>
          <a:p>
            <a:r>
              <a:rPr lang="en-US" dirty="0"/>
              <a:t>Sequence</a:t>
            </a:r>
          </a:p>
        </p:txBody>
      </p:sp>
      <p:pic>
        <p:nvPicPr>
          <p:cNvPr id="45" name="Picture 44" descr="A screenshot of a video game&#10;&#10;Description automatically generated">
            <a:extLst>
              <a:ext uri="{FF2B5EF4-FFF2-40B4-BE49-F238E27FC236}">
                <a16:creationId xmlns:a16="http://schemas.microsoft.com/office/drawing/2014/main" id="{38B72070-D8A0-E04A-AC53-C53A2DDF2F0E}"/>
              </a:ext>
            </a:extLst>
          </p:cNvPr>
          <p:cNvPicPr>
            <a:picLocks noChangeAspect="1"/>
          </p:cNvPicPr>
          <p:nvPr/>
        </p:nvPicPr>
        <p:blipFill rotWithShape="1">
          <a:blip r:embed="rId3"/>
          <a:srcRect t="89429"/>
          <a:stretch/>
        </p:blipFill>
        <p:spPr>
          <a:xfrm>
            <a:off x="2702888" y="1028036"/>
            <a:ext cx="3327400" cy="413491"/>
          </a:xfrm>
          <a:prstGeom prst="rect">
            <a:avLst/>
          </a:prstGeom>
        </p:spPr>
      </p:pic>
      <p:sp>
        <p:nvSpPr>
          <p:cNvPr id="8" name="TextBox 7">
            <a:extLst>
              <a:ext uri="{FF2B5EF4-FFF2-40B4-BE49-F238E27FC236}">
                <a16:creationId xmlns:a16="http://schemas.microsoft.com/office/drawing/2014/main" id="{6C7F941F-A6D9-E645-854E-62A7AB10335B}"/>
              </a:ext>
            </a:extLst>
          </p:cNvPr>
          <p:cNvSpPr txBox="1"/>
          <p:nvPr/>
        </p:nvSpPr>
        <p:spPr>
          <a:xfrm>
            <a:off x="1050878" y="1064525"/>
            <a:ext cx="1506695" cy="369332"/>
          </a:xfrm>
          <a:prstGeom prst="rect">
            <a:avLst/>
          </a:prstGeom>
          <a:noFill/>
        </p:spPr>
        <p:txBody>
          <a:bodyPr wrap="none" rtlCol="0">
            <a:spAutoFit/>
          </a:bodyPr>
          <a:lstStyle/>
          <a:p>
            <a:r>
              <a:rPr lang="en-US" dirty="0"/>
              <a:t>Reference seq</a:t>
            </a:r>
          </a:p>
        </p:txBody>
      </p:sp>
      <p:sp>
        <p:nvSpPr>
          <p:cNvPr id="9" name="TextBox 8">
            <a:extLst>
              <a:ext uri="{FF2B5EF4-FFF2-40B4-BE49-F238E27FC236}">
                <a16:creationId xmlns:a16="http://schemas.microsoft.com/office/drawing/2014/main" id="{E10A940F-6146-9948-9E54-75D2433F86ED}"/>
              </a:ext>
            </a:extLst>
          </p:cNvPr>
          <p:cNvSpPr txBox="1"/>
          <p:nvPr/>
        </p:nvSpPr>
        <p:spPr>
          <a:xfrm>
            <a:off x="3356400" y="1429349"/>
            <a:ext cx="1305026" cy="276999"/>
          </a:xfrm>
          <a:prstGeom prst="rect">
            <a:avLst/>
          </a:prstGeom>
          <a:solidFill>
            <a:srgbClr val="FF0000"/>
          </a:solidFill>
        </p:spPr>
        <p:txBody>
          <a:bodyPr wrap="square" rtlCol="0">
            <a:spAutoFit/>
          </a:bodyPr>
          <a:lstStyle/>
          <a:p>
            <a:r>
              <a:rPr lang="en-US" sz="1200" dirty="0"/>
              <a:t>TTAGAT</a:t>
            </a:r>
          </a:p>
        </p:txBody>
      </p:sp>
      <p:sp>
        <p:nvSpPr>
          <p:cNvPr id="10" name="TextBox 9">
            <a:extLst>
              <a:ext uri="{FF2B5EF4-FFF2-40B4-BE49-F238E27FC236}">
                <a16:creationId xmlns:a16="http://schemas.microsoft.com/office/drawing/2014/main" id="{76603CEF-A115-1747-A546-5FCE30020C14}"/>
              </a:ext>
            </a:extLst>
          </p:cNvPr>
          <p:cNvSpPr txBox="1"/>
          <p:nvPr/>
        </p:nvSpPr>
        <p:spPr>
          <a:xfrm>
            <a:off x="1773774" y="1487635"/>
            <a:ext cx="743280" cy="369332"/>
          </a:xfrm>
          <a:prstGeom prst="rect">
            <a:avLst/>
          </a:prstGeom>
          <a:noFill/>
        </p:spPr>
        <p:txBody>
          <a:bodyPr wrap="none" rtlCol="0">
            <a:spAutoFit/>
          </a:bodyPr>
          <a:lstStyle/>
          <a:p>
            <a:r>
              <a:rPr lang="en-US" dirty="0"/>
              <a:t>Reads</a:t>
            </a:r>
          </a:p>
        </p:txBody>
      </p:sp>
      <p:sp>
        <p:nvSpPr>
          <p:cNvPr id="46" name="TextBox 45">
            <a:extLst>
              <a:ext uri="{FF2B5EF4-FFF2-40B4-BE49-F238E27FC236}">
                <a16:creationId xmlns:a16="http://schemas.microsoft.com/office/drawing/2014/main" id="{31700FB2-9572-8D46-8472-DEC142B38886}"/>
              </a:ext>
            </a:extLst>
          </p:cNvPr>
          <p:cNvSpPr txBox="1"/>
          <p:nvPr/>
        </p:nvSpPr>
        <p:spPr>
          <a:xfrm>
            <a:off x="3564667" y="1728569"/>
            <a:ext cx="950795" cy="276999"/>
          </a:xfrm>
          <a:prstGeom prst="rect">
            <a:avLst/>
          </a:prstGeom>
          <a:solidFill>
            <a:srgbClr val="FF0000"/>
          </a:solidFill>
        </p:spPr>
        <p:txBody>
          <a:bodyPr wrap="square" rtlCol="0">
            <a:spAutoFit/>
          </a:bodyPr>
          <a:lstStyle/>
          <a:p>
            <a:r>
              <a:rPr lang="en-US" sz="1200" dirty="0"/>
              <a:t>GATAAC</a:t>
            </a:r>
          </a:p>
        </p:txBody>
      </p:sp>
      <p:cxnSp>
        <p:nvCxnSpPr>
          <p:cNvPr id="25" name="Straight Arrow Connector 24" descr="arrow pointing to CIGAR string">
            <a:extLst>
              <a:ext uri="{FF2B5EF4-FFF2-40B4-BE49-F238E27FC236}">
                <a16:creationId xmlns:a16="http://schemas.microsoft.com/office/drawing/2014/main" id="{D46DF15F-9524-1C49-9F9D-1E84E93F52F1}"/>
              </a:ext>
            </a:extLst>
          </p:cNvPr>
          <p:cNvCxnSpPr>
            <a:cxnSpLocks/>
          </p:cNvCxnSpPr>
          <p:nvPr/>
        </p:nvCxnSpPr>
        <p:spPr>
          <a:xfrm flipV="1">
            <a:off x="6387502" y="4449404"/>
            <a:ext cx="0" cy="57929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3BA4D4F-0FAD-0C48-8BDE-8C8CD58BCF52}"/>
              </a:ext>
            </a:extLst>
          </p:cNvPr>
          <p:cNvSpPr txBox="1"/>
          <p:nvPr/>
        </p:nvSpPr>
        <p:spPr>
          <a:xfrm>
            <a:off x="5594368" y="4994654"/>
            <a:ext cx="1586268" cy="369332"/>
          </a:xfrm>
          <a:prstGeom prst="rect">
            <a:avLst/>
          </a:prstGeom>
          <a:noFill/>
        </p:spPr>
        <p:txBody>
          <a:bodyPr wrap="square" rtlCol="0">
            <a:spAutoFit/>
          </a:bodyPr>
          <a:lstStyle/>
          <a:p>
            <a:r>
              <a:rPr lang="en-US" dirty="0"/>
              <a:t>Quality Score</a:t>
            </a:r>
          </a:p>
        </p:txBody>
      </p:sp>
      <p:cxnSp>
        <p:nvCxnSpPr>
          <p:cNvPr id="28" name="Straight Arrow Connector 27" descr="arrow pointing to CIGAR string">
            <a:extLst>
              <a:ext uri="{FF2B5EF4-FFF2-40B4-BE49-F238E27FC236}">
                <a16:creationId xmlns:a16="http://schemas.microsoft.com/office/drawing/2014/main" id="{294CA949-1A77-6641-8FAE-F1595FA96D6D}"/>
              </a:ext>
            </a:extLst>
          </p:cNvPr>
          <p:cNvCxnSpPr>
            <a:cxnSpLocks/>
          </p:cNvCxnSpPr>
          <p:nvPr/>
        </p:nvCxnSpPr>
        <p:spPr>
          <a:xfrm flipV="1">
            <a:off x="7395545" y="4424004"/>
            <a:ext cx="0" cy="4508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342A1DB-77D8-164C-81E3-003AA17263A9}"/>
              </a:ext>
            </a:extLst>
          </p:cNvPr>
          <p:cNvSpPr txBox="1"/>
          <p:nvPr/>
        </p:nvSpPr>
        <p:spPr>
          <a:xfrm>
            <a:off x="6853423" y="4809988"/>
            <a:ext cx="1586268" cy="369332"/>
          </a:xfrm>
          <a:prstGeom prst="rect">
            <a:avLst/>
          </a:prstGeom>
          <a:noFill/>
        </p:spPr>
        <p:txBody>
          <a:bodyPr wrap="none" rtlCol="0">
            <a:spAutoFit/>
          </a:bodyPr>
          <a:lstStyle/>
          <a:p>
            <a:r>
              <a:rPr lang="en-US" dirty="0"/>
              <a:t>Optional Fields</a:t>
            </a:r>
          </a:p>
        </p:txBody>
      </p:sp>
      <p:sp>
        <p:nvSpPr>
          <p:cNvPr id="31" name="TextBox 30">
            <a:extLst>
              <a:ext uri="{FF2B5EF4-FFF2-40B4-BE49-F238E27FC236}">
                <a16:creationId xmlns:a16="http://schemas.microsoft.com/office/drawing/2014/main" id="{77C7A332-FF70-7244-81AA-2A6CD0B45CAE}"/>
              </a:ext>
            </a:extLst>
          </p:cNvPr>
          <p:cNvSpPr txBox="1"/>
          <p:nvPr/>
        </p:nvSpPr>
        <p:spPr>
          <a:xfrm>
            <a:off x="3135230" y="4574150"/>
            <a:ext cx="1859615" cy="369332"/>
          </a:xfrm>
          <a:prstGeom prst="rect">
            <a:avLst/>
          </a:prstGeom>
          <a:noFill/>
        </p:spPr>
        <p:txBody>
          <a:bodyPr wrap="square" rtlCol="0">
            <a:spAutoFit/>
          </a:bodyPr>
          <a:lstStyle/>
          <a:p>
            <a:r>
              <a:rPr lang="en-US" dirty="0"/>
              <a:t>Paired end info</a:t>
            </a:r>
          </a:p>
        </p:txBody>
      </p:sp>
      <p:sp>
        <p:nvSpPr>
          <p:cNvPr id="13" name="Left Bracket 12">
            <a:extLst>
              <a:ext uri="{FF2B5EF4-FFF2-40B4-BE49-F238E27FC236}">
                <a16:creationId xmlns:a16="http://schemas.microsoft.com/office/drawing/2014/main" id="{806CCE12-65A7-E14E-AE7D-DF0541DF6AC1}"/>
              </a:ext>
            </a:extLst>
          </p:cNvPr>
          <p:cNvSpPr/>
          <p:nvPr/>
        </p:nvSpPr>
        <p:spPr>
          <a:xfrm rot="16200000">
            <a:off x="4016341" y="4060177"/>
            <a:ext cx="47450" cy="950796"/>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6972448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Gene Annotation Format (GTF)</a:t>
            </a:r>
          </a:p>
        </p:txBody>
      </p:sp>
      <p:sp>
        <p:nvSpPr>
          <p:cNvPr id="3" name="TextBox 2">
            <a:extLst>
              <a:ext uri="{FF2B5EF4-FFF2-40B4-BE49-F238E27FC236}">
                <a16:creationId xmlns:a16="http://schemas.microsoft.com/office/drawing/2014/main" id="{7730192E-CB78-BA4B-9C78-D5D0FF362C0F}"/>
              </a:ext>
            </a:extLst>
          </p:cNvPr>
          <p:cNvSpPr txBox="1"/>
          <p:nvPr/>
        </p:nvSpPr>
        <p:spPr>
          <a:xfrm>
            <a:off x="587054" y="1254590"/>
            <a:ext cx="8820492" cy="646331"/>
          </a:xfrm>
          <a:prstGeom prst="rect">
            <a:avLst/>
          </a:prstGeom>
          <a:noFill/>
        </p:spPr>
        <p:txBody>
          <a:bodyPr wrap="none" rtlCol="0">
            <a:spAutoFit/>
          </a:bodyPr>
          <a:lstStyle/>
          <a:p>
            <a:r>
              <a:rPr lang="en-US" dirty="0"/>
              <a:t>In order to count genes, we need to know where they are located in the reference sequence</a:t>
            </a:r>
          </a:p>
          <a:p>
            <a:r>
              <a:rPr lang="en-US" dirty="0"/>
              <a:t>STAR uses a Gene Transfer Format (GTF) file for gene annotation </a:t>
            </a:r>
          </a:p>
        </p:txBody>
      </p:sp>
      <p:graphicFrame>
        <p:nvGraphicFramePr>
          <p:cNvPr id="5" name="Table 4">
            <a:extLst>
              <a:ext uri="{FF2B5EF4-FFF2-40B4-BE49-F238E27FC236}">
                <a16:creationId xmlns:a16="http://schemas.microsoft.com/office/drawing/2014/main" id="{174477EA-3C18-1846-B5CC-BC503DDACAD9}"/>
              </a:ext>
            </a:extLst>
          </p:cNvPr>
          <p:cNvGraphicFramePr>
            <a:graphicFrameLocks noGrp="1"/>
          </p:cNvGraphicFramePr>
          <p:nvPr>
            <p:extLst>
              <p:ext uri="{D42A27DB-BD31-4B8C-83A1-F6EECF244321}">
                <p14:modId xmlns:p14="http://schemas.microsoft.com/office/powerpoint/2010/main" val="1822399348"/>
              </p:ext>
            </p:extLst>
          </p:nvPr>
        </p:nvGraphicFramePr>
        <p:xfrm>
          <a:off x="871534" y="2462854"/>
          <a:ext cx="9115746" cy="2331666"/>
        </p:xfrm>
        <a:graphic>
          <a:graphicData uri="http://schemas.openxmlformats.org/drawingml/2006/table">
            <a:tbl>
              <a:tblPr/>
              <a:tblGrid>
                <a:gridCol w="624690">
                  <a:extLst>
                    <a:ext uri="{9D8B030D-6E8A-4147-A177-3AD203B41FA5}">
                      <a16:colId xmlns:a16="http://schemas.microsoft.com/office/drawing/2014/main" val="1395579062"/>
                    </a:ext>
                  </a:extLst>
                </a:gridCol>
                <a:gridCol w="1460336">
                  <a:extLst>
                    <a:ext uri="{9D8B030D-6E8A-4147-A177-3AD203B41FA5}">
                      <a16:colId xmlns:a16="http://schemas.microsoft.com/office/drawing/2014/main" val="4053680603"/>
                    </a:ext>
                  </a:extLst>
                </a:gridCol>
                <a:gridCol w="1300480">
                  <a:extLst>
                    <a:ext uri="{9D8B030D-6E8A-4147-A177-3AD203B41FA5}">
                      <a16:colId xmlns:a16="http://schemas.microsoft.com/office/drawing/2014/main" val="1944851189"/>
                    </a:ext>
                  </a:extLst>
                </a:gridCol>
                <a:gridCol w="1046480">
                  <a:extLst>
                    <a:ext uri="{9D8B030D-6E8A-4147-A177-3AD203B41FA5}">
                      <a16:colId xmlns:a16="http://schemas.microsoft.com/office/drawing/2014/main" val="3885026704"/>
                    </a:ext>
                  </a:extLst>
                </a:gridCol>
                <a:gridCol w="995680">
                  <a:extLst>
                    <a:ext uri="{9D8B030D-6E8A-4147-A177-3AD203B41FA5}">
                      <a16:colId xmlns:a16="http://schemas.microsoft.com/office/drawing/2014/main" val="4001192486"/>
                    </a:ext>
                  </a:extLst>
                </a:gridCol>
                <a:gridCol w="396240">
                  <a:extLst>
                    <a:ext uri="{9D8B030D-6E8A-4147-A177-3AD203B41FA5}">
                      <a16:colId xmlns:a16="http://schemas.microsoft.com/office/drawing/2014/main" val="3384330842"/>
                    </a:ext>
                  </a:extLst>
                </a:gridCol>
                <a:gridCol w="274320">
                  <a:extLst>
                    <a:ext uri="{9D8B030D-6E8A-4147-A177-3AD203B41FA5}">
                      <a16:colId xmlns:a16="http://schemas.microsoft.com/office/drawing/2014/main" val="4169971547"/>
                    </a:ext>
                  </a:extLst>
                </a:gridCol>
                <a:gridCol w="325120">
                  <a:extLst>
                    <a:ext uri="{9D8B030D-6E8A-4147-A177-3AD203B41FA5}">
                      <a16:colId xmlns:a16="http://schemas.microsoft.com/office/drawing/2014/main" val="2349775581"/>
                    </a:ext>
                  </a:extLst>
                </a:gridCol>
                <a:gridCol w="2692400">
                  <a:extLst>
                    <a:ext uri="{9D8B030D-6E8A-4147-A177-3AD203B41FA5}">
                      <a16:colId xmlns:a16="http://schemas.microsoft.com/office/drawing/2014/main" val="1096028825"/>
                    </a:ext>
                  </a:extLst>
                </a:gridCol>
              </a:tblGrid>
              <a:tr h="388611">
                <a:tc>
                  <a:txBody>
                    <a:bodyPr/>
                    <a:lstStyle/>
                    <a:p>
                      <a:pPr algn="ctr" fontAlgn="b"/>
                      <a:r>
                        <a:rPr lang="en-US" sz="1400" b="0" i="0" u="none" strike="noStrike" dirty="0">
                          <a:solidFill>
                            <a:srgbClr val="000000"/>
                          </a:solidFill>
                          <a:effectLst/>
                          <a:latin typeface="+mn-lt"/>
                        </a:rPr>
                        <a:t>chr5</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kern="1200" dirty="0">
                          <a:solidFill>
                            <a:schemeClr val="tx1"/>
                          </a:solidFill>
                          <a:effectLst/>
                          <a:latin typeface="+mn-lt"/>
                          <a:ea typeface="+mn-ea"/>
                          <a:cs typeface="+mn-cs"/>
                        </a:rPr>
                        <a:t>hg38_refGene</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mn-lt"/>
                        </a:rPr>
                        <a:t>exon</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138465492</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138466068</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mn-lt"/>
                        </a:rPr>
                        <a:t>.</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mn-lt"/>
                        </a:rPr>
                        <a:t>.</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err="1">
                          <a:solidFill>
                            <a:srgbClr val="000000"/>
                          </a:solidFill>
                          <a:effectLst/>
                          <a:latin typeface="+mn-lt"/>
                        </a:rPr>
                        <a:t>gene_id</a:t>
                      </a:r>
                      <a:r>
                        <a:rPr lang="en-US" sz="1400" b="0" i="0" u="none" strike="noStrike" dirty="0">
                          <a:solidFill>
                            <a:srgbClr val="000000"/>
                          </a:solidFill>
                          <a:effectLst/>
                          <a:latin typeface="+mn-lt"/>
                        </a:rPr>
                        <a:t> "EGR1"; </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7995567"/>
                  </a:ext>
                </a:extLst>
              </a:tr>
              <a:tr h="388611">
                <a:tc>
                  <a:txBody>
                    <a:bodyPr/>
                    <a:lstStyle/>
                    <a:p>
                      <a:pPr algn="ctr" fontAlgn="b"/>
                      <a:r>
                        <a:rPr lang="en-US" sz="1400" b="0" i="0" u="none" strike="noStrike">
                          <a:solidFill>
                            <a:srgbClr val="000000"/>
                          </a:solidFill>
                          <a:effectLst/>
                          <a:latin typeface="+mn-lt"/>
                        </a:rPr>
                        <a:t>chr5</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kern="1200" dirty="0">
                          <a:solidFill>
                            <a:schemeClr val="tx1"/>
                          </a:solidFill>
                          <a:effectLst/>
                          <a:latin typeface="+mn-lt"/>
                          <a:ea typeface="+mn-ea"/>
                          <a:cs typeface="+mn-cs"/>
                        </a:rPr>
                        <a:t>hg38_refGene</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CDS</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mn-lt"/>
                        </a:rPr>
                        <a:t>138465762</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138466068</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0</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err="1">
                          <a:solidFill>
                            <a:srgbClr val="000000"/>
                          </a:solidFill>
                          <a:effectLst/>
                          <a:latin typeface="+mn-lt"/>
                        </a:rPr>
                        <a:t>gene_id</a:t>
                      </a:r>
                      <a:r>
                        <a:rPr lang="en-US" sz="1400" b="0" i="0" u="none" strike="noStrike" dirty="0">
                          <a:solidFill>
                            <a:srgbClr val="000000"/>
                          </a:solidFill>
                          <a:effectLst/>
                          <a:latin typeface="+mn-lt"/>
                        </a:rPr>
                        <a:t> "EGR1"; </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7568230"/>
                  </a:ext>
                </a:extLst>
              </a:tr>
              <a:tr h="388611">
                <a:tc>
                  <a:txBody>
                    <a:bodyPr/>
                    <a:lstStyle/>
                    <a:p>
                      <a:pPr algn="ctr" fontAlgn="b"/>
                      <a:r>
                        <a:rPr lang="en-US" sz="1400" b="0" i="0" u="none" strike="noStrike">
                          <a:solidFill>
                            <a:srgbClr val="000000"/>
                          </a:solidFill>
                          <a:effectLst/>
                          <a:latin typeface="+mn-lt"/>
                        </a:rPr>
                        <a:t>chr5</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kern="1200" dirty="0">
                          <a:solidFill>
                            <a:schemeClr val="tx1"/>
                          </a:solidFill>
                          <a:effectLst/>
                          <a:latin typeface="+mn-lt"/>
                          <a:ea typeface="+mn-ea"/>
                          <a:cs typeface="+mn-cs"/>
                        </a:rPr>
                        <a:t>hg38_refGene</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start_codon</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mn-lt"/>
                        </a:rPr>
                        <a:t>138465762</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138465764</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mn-lt"/>
                        </a:rPr>
                        <a:t>+</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err="1">
                          <a:solidFill>
                            <a:srgbClr val="000000"/>
                          </a:solidFill>
                          <a:effectLst/>
                          <a:latin typeface="+mn-lt"/>
                        </a:rPr>
                        <a:t>gene_id</a:t>
                      </a:r>
                      <a:r>
                        <a:rPr lang="en-US" sz="1400" b="0" i="0" u="none" strike="noStrike" dirty="0">
                          <a:solidFill>
                            <a:srgbClr val="000000"/>
                          </a:solidFill>
                          <a:effectLst/>
                          <a:latin typeface="+mn-lt"/>
                        </a:rPr>
                        <a:t> "EGR1"; </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6649034"/>
                  </a:ext>
                </a:extLst>
              </a:tr>
              <a:tr h="388611">
                <a:tc>
                  <a:txBody>
                    <a:bodyPr/>
                    <a:lstStyle/>
                    <a:p>
                      <a:pPr algn="ctr" fontAlgn="b"/>
                      <a:r>
                        <a:rPr lang="en-US" sz="1400" b="0" i="0" u="none" strike="noStrike">
                          <a:solidFill>
                            <a:srgbClr val="000000"/>
                          </a:solidFill>
                          <a:effectLst/>
                          <a:latin typeface="+mn-lt"/>
                        </a:rPr>
                        <a:t>chr5</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kern="1200" dirty="0">
                          <a:solidFill>
                            <a:schemeClr val="tx1"/>
                          </a:solidFill>
                          <a:effectLst/>
                          <a:latin typeface="+mn-lt"/>
                          <a:ea typeface="+mn-ea"/>
                          <a:cs typeface="+mn-cs"/>
                        </a:rPr>
                        <a:t>hg38_refGene</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CDS</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138466757</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138468078</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err="1">
                          <a:solidFill>
                            <a:srgbClr val="000000"/>
                          </a:solidFill>
                          <a:effectLst/>
                          <a:latin typeface="+mn-lt"/>
                        </a:rPr>
                        <a:t>gene_id</a:t>
                      </a:r>
                      <a:r>
                        <a:rPr lang="en-US" sz="1400" b="0" i="0" u="none" strike="noStrike" dirty="0">
                          <a:solidFill>
                            <a:srgbClr val="000000"/>
                          </a:solidFill>
                          <a:effectLst/>
                          <a:latin typeface="+mn-lt"/>
                        </a:rPr>
                        <a:t> "EGR1"; </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8970771"/>
                  </a:ext>
                </a:extLst>
              </a:tr>
              <a:tr h="388611">
                <a:tc>
                  <a:txBody>
                    <a:bodyPr/>
                    <a:lstStyle/>
                    <a:p>
                      <a:pPr algn="ctr" fontAlgn="b"/>
                      <a:r>
                        <a:rPr lang="en-US" sz="1400" b="0" i="0" u="none" strike="noStrike">
                          <a:solidFill>
                            <a:srgbClr val="000000"/>
                          </a:solidFill>
                          <a:effectLst/>
                          <a:latin typeface="+mn-lt"/>
                        </a:rPr>
                        <a:t>chr5</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kern="1200" dirty="0">
                          <a:solidFill>
                            <a:schemeClr val="tx1"/>
                          </a:solidFill>
                          <a:effectLst/>
                          <a:latin typeface="+mn-lt"/>
                          <a:ea typeface="+mn-ea"/>
                          <a:cs typeface="+mn-cs"/>
                        </a:rPr>
                        <a:t>hg38_refGene</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exon</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138466757</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138469315</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err="1">
                          <a:solidFill>
                            <a:srgbClr val="000000"/>
                          </a:solidFill>
                          <a:effectLst/>
                          <a:latin typeface="+mn-lt"/>
                        </a:rPr>
                        <a:t>gene_id</a:t>
                      </a:r>
                      <a:r>
                        <a:rPr lang="en-US" sz="1400" b="0" i="0" u="none" strike="noStrike" dirty="0">
                          <a:solidFill>
                            <a:srgbClr val="000000"/>
                          </a:solidFill>
                          <a:effectLst/>
                          <a:latin typeface="+mn-lt"/>
                        </a:rPr>
                        <a:t> "EGR1"; </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5312943"/>
                  </a:ext>
                </a:extLst>
              </a:tr>
              <a:tr h="388611">
                <a:tc>
                  <a:txBody>
                    <a:bodyPr/>
                    <a:lstStyle/>
                    <a:p>
                      <a:pPr algn="ctr" fontAlgn="b"/>
                      <a:r>
                        <a:rPr lang="en-US" sz="1400" b="0" i="0" u="none" strike="noStrike">
                          <a:solidFill>
                            <a:srgbClr val="000000"/>
                          </a:solidFill>
                          <a:effectLst/>
                          <a:latin typeface="+mn-lt"/>
                        </a:rPr>
                        <a:t>chr5</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kern="1200" dirty="0">
                          <a:solidFill>
                            <a:schemeClr val="tx1"/>
                          </a:solidFill>
                          <a:effectLst/>
                          <a:latin typeface="+mn-lt"/>
                          <a:ea typeface="+mn-ea"/>
                          <a:cs typeface="+mn-cs"/>
                        </a:rPr>
                        <a:t>hg38_refGene</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stop_codon</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138468079</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138468081</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mn-lt"/>
                        </a:rPr>
                        <a:t>.</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err="1">
                          <a:solidFill>
                            <a:srgbClr val="000000"/>
                          </a:solidFill>
                          <a:effectLst/>
                          <a:latin typeface="+mn-lt"/>
                        </a:rPr>
                        <a:t>gene_id</a:t>
                      </a:r>
                      <a:r>
                        <a:rPr lang="en-US" sz="1400" b="0" i="0" u="none" strike="noStrike" dirty="0">
                          <a:solidFill>
                            <a:srgbClr val="000000"/>
                          </a:solidFill>
                          <a:effectLst/>
                          <a:latin typeface="+mn-lt"/>
                        </a:rPr>
                        <a:t> "EGR1"; </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701756"/>
                  </a:ext>
                </a:extLst>
              </a:tr>
            </a:tbl>
          </a:graphicData>
        </a:graphic>
      </p:graphicFrame>
      <p:sp>
        <p:nvSpPr>
          <p:cNvPr id="6" name="TextBox 5">
            <a:extLst>
              <a:ext uri="{FF2B5EF4-FFF2-40B4-BE49-F238E27FC236}">
                <a16:creationId xmlns:a16="http://schemas.microsoft.com/office/drawing/2014/main" id="{3AA889D6-2E67-A144-91A4-5F97532A1A23}"/>
              </a:ext>
            </a:extLst>
          </p:cNvPr>
          <p:cNvSpPr txBox="1"/>
          <p:nvPr/>
        </p:nvSpPr>
        <p:spPr>
          <a:xfrm>
            <a:off x="776592" y="2092106"/>
            <a:ext cx="812530" cy="369332"/>
          </a:xfrm>
          <a:prstGeom prst="rect">
            <a:avLst/>
          </a:prstGeom>
          <a:noFill/>
        </p:spPr>
        <p:txBody>
          <a:bodyPr wrap="none" rtlCol="0">
            <a:spAutoFit/>
          </a:bodyPr>
          <a:lstStyle/>
          <a:p>
            <a:r>
              <a:rPr lang="en-US" b="1" dirty="0" err="1">
                <a:solidFill>
                  <a:schemeClr val="accent1"/>
                </a:solidFill>
              </a:rPr>
              <a:t>Chrom</a:t>
            </a:r>
            <a:endParaRPr lang="en-US" b="1" dirty="0">
              <a:solidFill>
                <a:schemeClr val="accent1"/>
              </a:solidFill>
            </a:endParaRPr>
          </a:p>
        </p:txBody>
      </p:sp>
      <p:sp>
        <p:nvSpPr>
          <p:cNvPr id="7" name="TextBox 6">
            <a:extLst>
              <a:ext uri="{FF2B5EF4-FFF2-40B4-BE49-F238E27FC236}">
                <a16:creationId xmlns:a16="http://schemas.microsoft.com/office/drawing/2014/main" id="{3FCD54CB-580A-4D49-A32D-D6BB89BA9849}"/>
              </a:ext>
            </a:extLst>
          </p:cNvPr>
          <p:cNvSpPr txBox="1"/>
          <p:nvPr/>
        </p:nvSpPr>
        <p:spPr>
          <a:xfrm>
            <a:off x="1800699" y="2093522"/>
            <a:ext cx="824072" cy="369332"/>
          </a:xfrm>
          <a:prstGeom prst="rect">
            <a:avLst/>
          </a:prstGeom>
          <a:noFill/>
        </p:spPr>
        <p:txBody>
          <a:bodyPr wrap="none" rtlCol="0">
            <a:spAutoFit/>
          </a:bodyPr>
          <a:lstStyle/>
          <a:p>
            <a:r>
              <a:rPr lang="en-US" b="1" dirty="0">
                <a:solidFill>
                  <a:schemeClr val="accent1"/>
                </a:solidFill>
              </a:rPr>
              <a:t>Source</a:t>
            </a:r>
          </a:p>
        </p:txBody>
      </p:sp>
      <p:sp>
        <p:nvSpPr>
          <p:cNvPr id="8" name="TextBox 7">
            <a:extLst>
              <a:ext uri="{FF2B5EF4-FFF2-40B4-BE49-F238E27FC236}">
                <a16:creationId xmlns:a16="http://schemas.microsoft.com/office/drawing/2014/main" id="{38857CC5-30C2-B645-B564-151AB45BF3E3}"/>
              </a:ext>
            </a:extLst>
          </p:cNvPr>
          <p:cNvSpPr txBox="1"/>
          <p:nvPr/>
        </p:nvSpPr>
        <p:spPr>
          <a:xfrm>
            <a:off x="2845966" y="2092106"/>
            <a:ext cx="1393267" cy="369332"/>
          </a:xfrm>
          <a:prstGeom prst="rect">
            <a:avLst/>
          </a:prstGeom>
          <a:noFill/>
        </p:spPr>
        <p:txBody>
          <a:bodyPr wrap="none" rtlCol="0">
            <a:spAutoFit/>
          </a:bodyPr>
          <a:lstStyle/>
          <a:p>
            <a:r>
              <a:rPr lang="en-US" b="1" dirty="0">
                <a:solidFill>
                  <a:schemeClr val="accent1"/>
                </a:solidFill>
              </a:rPr>
              <a:t>Feature type</a:t>
            </a:r>
          </a:p>
        </p:txBody>
      </p:sp>
      <p:sp>
        <p:nvSpPr>
          <p:cNvPr id="9" name="TextBox 8">
            <a:extLst>
              <a:ext uri="{FF2B5EF4-FFF2-40B4-BE49-F238E27FC236}">
                <a16:creationId xmlns:a16="http://schemas.microsoft.com/office/drawing/2014/main" id="{1B6B5637-697C-9B49-A72E-97D6E115843C}"/>
              </a:ext>
            </a:extLst>
          </p:cNvPr>
          <p:cNvSpPr txBox="1"/>
          <p:nvPr/>
        </p:nvSpPr>
        <p:spPr>
          <a:xfrm>
            <a:off x="7574933" y="2092106"/>
            <a:ext cx="1052083" cy="369332"/>
          </a:xfrm>
          <a:prstGeom prst="rect">
            <a:avLst/>
          </a:prstGeom>
          <a:noFill/>
        </p:spPr>
        <p:txBody>
          <a:bodyPr wrap="none" rtlCol="0">
            <a:spAutoFit/>
          </a:bodyPr>
          <a:lstStyle/>
          <a:p>
            <a:r>
              <a:rPr lang="en-US" b="1" dirty="0">
                <a:solidFill>
                  <a:schemeClr val="accent1"/>
                </a:solidFill>
              </a:rPr>
              <a:t>Attribute</a:t>
            </a:r>
          </a:p>
        </p:txBody>
      </p:sp>
      <p:sp>
        <p:nvSpPr>
          <p:cNvPr id="10" name="TextBox 9">
            <a:extLst>
              <a:ext uri="{FF2B5EF4-FFF2-40B4-BE49-F238E27FC236}">
                <a16:creationId xmlns:a16="http://schemas.microsoft.com/office/drawing/2014/main" id="{8C598D99-A76D-DA4F-AD0A-B4E699DD3672}"/>
              </a:ext>
            </a:extLst>
          </p:cNvPr>
          <p:cNvSpPr txBox="1"/>
          <p:nvPr/>
        </p:nvSpPr>
        <p:spPr>
          <a:xfrm>
            <a:off x="4456772" y="2092106"/>
            <a:ext cx="647293" cy="369332"/>
          </a:xfrm>
          <a:prstGeom prst="rect">
            <a:avLst/>
          </a:prstGeom>
          <a:noFill/>
        </p:spPr>
        <p:txBody>
          <a:bodyPr wrap="none" rtlCol="0">
            <a:spAutoFit/>
          </a:bodyPr>
          <a:lstStyle/>
          <a:p>
            <a:r>
              <a:rPr lang="en-US" b="1" dirty="0">
                <a:solidFill>
                  <a:schemeClr val="accent1"/>
                </a:solidFill>
              </a:rPr>
              <a:t>Start</a:t>
            </a:r>
          </a:p>
        </p:txBody>
      </p:sp>
      <p:sp>
        <p:nvSpPr>
          <p:cNvPr id="11" name="TextBox 10">
            <a:extLst>
              <a:ext uri="{FF2B5EF4-FFF2-40B4-BE49-F238E27FC236}">
                <a16:creationId xmlns:a16="http://schemas.microsoft.com/office/drawing/2014/main" id="{8BCC6D19-7E60-E843-8E68-11BFD01D5C50}"/>
              </a:ext>
            </a:extLst>
          </p:cNvPr>
          <p:cNvSpPr txBox="1"/>
          <p:nvPr/>
        </p:nvSpPr>
        <p:spPr>
          <a:xfrm>
            <a:off x="5437360" y="2092106"/>
            <a:ext cx="618439" cy="369332"/>
          </a:xfrm>
          <a:prstGeom prst="rect">
            <a:avLst/>
          </a:prstGeom>
          <a:noFill/>
        </p:spPr>
        <p:txBody>
          <a:bodyPr wrap="none" rtlCol="0">
            <a:spAutoFit/>
          </a:bodyPr>
          <a:lstStyle/>
          <a:p>
            <a:r>
              <a:rPr lang="en-US" b="1" dirty="0">
                <a:solidFill>
                  <a:schemeClr val="accent1"/>
                </a:solidFill>
              </a:rPr>
              <a:t>Stop</a:t>
            </a:r>
          </a:p>
        </p:txBody>
      </p:sp>
      <p:sp>
        <p:nvSpPr>
          <p:cNvPr id="12" name="TextBox 11">
            <a:extLst>
              <a:ext uri="{FF2B5EF4-FFF2-40B4-BE49-F238E27FC236}">
                <a16:creationId xmlns:a16="http://schemas.microsoft.com/office/drawing/2014/main" id="{1306DAE3-6525-4B4B-AABC-B74BDD048898}"/>
              </a:ext>
            </a:extLst>
          </p:cNvPr>
          <p:cNvSpPr txBox="1"/>
          <p:nvPr/>
        </p:nvSpPr>
        <p:spPr>
          <a:xfrm>
            <a:off x="6219274" y="2092106"/>
            <a:ext cx="851002" cy="369332"/>
          </a:xfrm>
          <a:prstGeom prst="rect">
            <a:avLst/>
          </a:prstGeom>
          <a:noFill/>
        </p:spPr>
        <p:txBody>
          <a:bodyPr wrap="none" rtlCol="0">
            <a:spAutoFit/>
          </a:bodyPr>
          <a:lstStyle/>
          <a:p>
            <a:r>
              <a:rPr lang="en-US" b="1" dirty="0">
                <a:solidFill>
                  <a:schemeClr val="accent1"/>
                </a:solidFill>
              </a:rPr>
              <a:t>(Score)</a:t>
            </a:r>
          </a:p>
        </p:txBody>
      </p:sp>
      <p:sp>
        <p:nvSpPr>
          <p:cNvPr id="13" name="TextBox 12">
            <a:extLst>
              <a:ext uri="{FF2B5EF4-FFF2-40B4-BE49-F238E27FC236}">
                <a16:creationId xmlns:a16="http://schemas.microsoft.com/office/drawing/2014/main" id="{926AF694-65D5-394D-94E1-59CE61434AFD}"/>
              </a:ext>
            </a:extLst>
          </p:cNvPr>
          <p:cNvSpPr txBox="1"/>
          <p:nvPr/>
        </p:nvSpPr>
        <p:spPr>
          <a:xfrm>
            <a:off x="6565477" y="1897850"/>
            <a:ext cx="811184" cy="369332"/>
          </a:xfrm>
          <a:prstGeom prst="rect">
            <a:avLst/>
          </a:prstGeom>
          <a:noFill/>
        </p:spPr>
        <p:txBody>
          <a:bodyPr wrap="none" rtlCol="0">
            <a:spAutoFit/>
          </a:bodyPr>
          <a:lstStyle/>
          <a:p>
            <a:r>
              <a:rPr lang="en-US" b="1" dirty="0">
                <a:solidFill>
                  <a:schemeClr val="accent1"/>
                </a:solidFill>
              </a:rPr>
              <a:t>Strand</a:t>
            </a:r>
          </a:p>
        </p:txBody>
      </p:sp>
      <p:sp>
        <p:nvSpPr>
          <p:cNvPr id="14" name="TextBox 13">
            <a:extLst>
              <a:ext uri="{FF2B5EF4-FFF2-40B4-BE49-F238E27FC236}">
                <a16:creationId xmlns:a16="http://schemas.microsoft.com/office/drawing/2014/main" id="{A365BAEF-651F-734D-A0D8-8B8644719FE1}"/>
              </a:ext>
            </a:extLst>
          </p:cNvPr>
          <p:cNvSpPr txBox="1"/>
          <p:nvPr/>
        </p:nvSpPr>
        <p:spPr>
          <a:xfrm>
            <a:off x="6911680" y="1702178"/>
            <a:ext cx="783933" cy="369332"/>
          </a:xfrm>
          <a:prstGeom prst="rect">
            <a:avLst/>
          </a:prstGeom>
          <a:noFill/>
        </p:spPr>
        <p:txBody>
          <a:bodyPr wrap="none" rtlCol="0">
            <a:spAutoFit/>
          </a:bodyPr>
          <a:lstStyle/>
          <a:p>
            <a:r>
              <a:rPr lang="en-US" b="1" dirty="0">
                <a:solidFill>
                  <a:schemeClr val="accent1"/>
                </a:solidFill>
              </a:rPr>
              <a:t>Frame</a:t>
            </a:r>
          </a:p>
        </p:txBody>
      </p:sp>
      <p:sp>
        <p:nvSpPr>
          <p:cNvPr id="15" name="Rectangle 14">
            <a:extLst>
              <a:ext uri="{FF2B5EF4-FFF2-40B4-BE49-F238E27FC236}">
                <a16:creationId xmlns:a16="http://schemas.microsoft.com/office/drawing/2014/main" id="{3FEE2393-0345-5F42-AAAB-ED57CFE350FB}"/>
              </a:ext>
            </a:extLst>
          </p:cNvPr>
          <p:cNvSpPr/>
          <p:nvPr/>
        </p:nvSpPr>
        <p:spPr>
          <a:xfrm>
            <a:off x="6565477" y="6322012"/>
            <a:ext cx="5564793" cy="369332"/>
          </a:xfrm>
          <a:prstGeom prst="rect">
            <a:avLst/>
          </a:prstGeom>
        </p:spPr>
        <p:txBody>
          <a:bodyPr wrap="none">
            <a:spAutoFit/>
          </a:bodyPr>
          <a:lstStyle/>
          <a:p>
            <a:r>
              <a:rPr lang="en-US" dirty="0">
                <a:hlinkClick r:id="rId2"/>
              </a:rPr>
              <a:t>https://useast.ensembl.org/info/website/upload/gff.html</a:t>
            </a:r>
            <a:endParaRPr lang="en-US" dirty="0"/>
          </a:p>
        </p:txBody>
      </p:sp>
    </p:spTree>
    <p:extLst>
      <p:ext uri="{BB962C8B-B14F-4D97-AF65-F5344CB8AC3E}">
        <p14:creationId xmlns:p14="http://schemas.microsoft.com/office/powerpoint/2010/main" val="40784580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Visualizing reads with </a:t>
            </a:r>
            <a:r>
              <a:rPr lang="en-US" dirty="0" err="1">
                <a:solidFill>
                  <a:schemeClr val="accent1"/>
                </a:solidFill>
              </a:rPr>
              <a:t>JBrowse</a:t>
            </a:r>
            <a:endParaRPr lang="en-US" dirty="0">
              <a:solidFill>
                <a:schemeClr val="accent1"/>
              </a:solidFill>
            </a:endParaRPr>
          </a:p>
        </p:txBody>
      </p:sp>
      <p:pic>
        <p:nvPicPr>
          <p:cNvPr id="4" name="Picture 3" descr="A screenshot of a cell phone&#10;&#10;Description automatically generated">
            <a:extLst>
              <a:ext uri="{FF2B5EF4-FFF2-40B4-BE49-F238E27FC236}">
                <a16:creationId xmlns:a16="http://schemas.microsoft.com/office/drawing/2014/main" id="{C5033793-3698-CD4A-ACF5-6257B81257BB}"/>
              </a:ext>
            </a:extLst>
          </p:cNvPr>
          <p:cNvPicPr>
            <a:picLocks noChangeAspect="1"/>
          </p:cNvPicPr>
          <p:nvPr/>
        </p:nvPicPr>
        <p:blipFill>
          <a:blip r:embed="rId3"/>
          <a:stretch>
            <a:fillRect/>
          </a:stretch>
        </p:blipFill>
        <p:spPr>
          <a:xfrm>
            <a:off x="762000" y="1029154"/>
            <a:ext cx="9525000" cy="5454196"/>
          </a:xfrm>
          <a:prstGeom prst="rect">
            <a:avLst/>
          </a:prstGeom>
        </p:spPr>
      </p:pic>
    </p:spTree>
    <p:extLst>
      <p:ext uri="{BB962C8B-B14F-4D97-AF65-F5344CB8AC3E}">
        <p14:creationId xmlns:p14="http://schemas.microsoft.com/office/powerpoint/2010/main" val="3836595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website&#10;&#10;Description automatically generated">
            <a:extLst>
              <a:ext uri="{FF2B5EF4-FFF2-40B4-BE49-F238E27FC236}">
                <a16:creationId xmlns:a16="http://schemas.microsoft.com/office/drawing/2014/main" id="{086EDC6D-AC46-DE4C-B87D-DBD1EDF5674C}"/>
              </a:ext>
            </a:extLst>
          </p:cNvPr>
          <p:cNvPicPr>
            <a:picLocks noChangeAspect="1"/>
          </p:cNvPicPr>
          <p:nvPr/>
        </p:nvPicPr>
        <p:blipFill>
          <a:blip r:embed="rId3"/>
          <a:stretch>
            <a:fillRect/>
          </a:stretch>
        </p:blipFill>
        <p:spPr>
          <a:xfrm>
            <a:off x="425450" y="444500"/>
            <a:ext cx="11341100" cy="5969000"/>
          </a:xfrm>
          <a:prstGeom prst="rect">
            <a:avLst/>
          </a:prstGeom>
        </p:spPr>
      </p:pic>
      <p:sp>
        <p:nvSpPr>
          <p:cNvPr id="13" name="TextBox 12">
            <a:extLst>
              <a:ext uri="{FF2B5EF4-FFF2-40B4-BE49-F238E27FC236}">
                <a16:creationId xmlns:a16="http://schemas.microsoft.com/office/drawing/2014/main" id="{8E44D8F9-3F03-5D44-B982-F61AF74E6127}"/>
              </a:ext>
            </a:extLst>
          </p:cNvPr>
          <p:cNvSpPr txBox="1"/>
          <p:nvPr/>
        </p:nvSpPr>
        <p:spPr>
          <a:xfrm>
            <a:off x="7663543" y="6413500"/>
            <a:ext cx="4201886" cy="369332"/>
          </a:xfrm>
          <a:prstGeom prst="rect">
            <a:avLst/>
          </a:prstGeom>
          <a:noFill/>
        </p:spPr>
        <p:txBody>
          <a:bodyPr wrap="square">
            <a:spAutoFit/>
          </a:bodyPr>
          <a:lstStyle/>
          <a:p>
            <a:r>
              <a:rPr lang="en-US" dirty="0"/>
              <a:t>https://</a:t>
            </a:r>
            <a:r>
              <a:rPr lang="en-US" dirty="0" err="1"/>
              <a:t>www.ncbi.nlm.nih.gov</a:t>
            </a:r>
            <a:r>
              <a:rPr lang="en-US" dirty="0"/>
              <a:t>/sars-cov-2/</a:t>
            </a:r>
          </a:p>
        </p:txBody>
      </p:sp>
    </p:spTree>
    <p:extLst>
      <p:ext uri="{BB962C8B-B14F-4D97-AF65-F5344CB8AC3E}">
        <p14:creationId xmlns:p14="http://schemas.microsoft.com/office/powerpoint/2010/main" val="253106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Outline</a:t>
            </a:r>
          </a:p>
        </p:txBody>
      </p:sp>
      <p:sp>
        <p:nvSpPr>
          <p:cNvPr id="3" name="Rounded Rectangle 2">
            <a:extLst>
              <a:ext uri="{FF2B5EF4-FFF2-40B4-BE49-F238E27FC236}">
                <a16:creationId xmlns:a16="http://schemas.microsoft.com/office/drawing/2014/main" id="{004C2E2C-6F43-5842-BF3C-13401CE0134F}"/>
              </a:ext>
            </a:extLst>
          </p:cNvPr>
          <p:cNvSpPr/>
          <p:nvPr/>
        </p:nvSpPr>
        <p:spPr>
          <a:xfrm>
            <a:off x="3899394" y="3361364"/>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 Raw Reads (QC, adapter trimming)</a:t>
            </a:r>
          </a:p>
        </p:txBody>
      </p:sp>
      <p:sp>
        <p:nvSpPr>
          <p:cNvPr id="6" name="Rounded Rectangle 5">
            <a:extLst>
              <a:ext uri="{FF2B5EF4-FFF2-40B4-BE49-F238E27FC236}">
                <a16:creationId xmlns:a16="http://schemas.microsoft.com/office/drawing/2014/main" id="{B4963358-756F-FA4B-8B9E-B042578CAB77}"/>
              </a:ext>
            </a:extLst>
          </p:cNvPr>
          <p:cNvSpPr/>
          <p:nvPr/>
        </p:nvSpPr>
        <p:spPr>
          <a:xfrm>
            <a:off x="3899394" y="4403022"/>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 Alignment</a:t>
            </a:r>
          </a:p>
        </p:txBody>
      </p:sp>
      <p:sp>
        <p:nvSpPr>
          <p:cNvPr id="7" name="Rounded Rectangle 6">
            <a:extLst>
              <a:ext uri="{FF2B5EF4-FFF2-40B4-BE49-F238E27FC236}">
                <a16:creationId xmlns:a16="http://schemas.microsoft.com/office/drawing/2014/main" id="{49025B63-193C-D741-BF1D-AD84E2F49360}"/>
              </a:ext>
            </a:extLst>
          </p:cNvPr>
          <p:cNvSpPr/>
          <p:nvPr/>
        </p:nvSpPr>
        <p:spPr>
          <a:xfrm>
            <a:off x="3823194" y="2372914"/>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Obtain data from NCBI</a:t>
            </a:r>
          </a:p>
        </p:txBody>
      </p:sp>
      <p:sp>
        <p:nvSpPr>
          <p:cNvPr id="8" name="Rounded Rectangle 7">
            <a:extLst>
              <a:ext uri="{FF2B5EF4-FFF2-40B4-BE49-F238E27FC236}">
                <a16:creationId xmlns:a16="http://schemas.microsoft.com/office/drawing/2014/main" id="{6D9E3C15-65BF-D745-B72E-481CE595D8AD}"/>
              </a:ext>
            </a:extLst>
          </p:cNvPr>
          <p:cNvSpPr/>
          <p:nvPr/>
        </p:nvSpPr>
        <p:spPr>
          <a:xfrm>
            <a:off x="3899394" y="5459714"/>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Visualization</a:t>
            </a:r>
          </a:p>
        </p:txBody>
      </p:sp>
      <p:cxnSp>
        <p:nvCxnSpPr>
          <p:cNvPr id="5" name="Straight Arrow Connector 4">
            <a:extLst>
              <a:ext uri="{FF2B5EF4-FFF2-40B4-BE49-F238E27FC236}">
                <a16:creationId xmlns:a16="http://schemas.microsoft.com/office/drawing/2014/main" id="{D5B1F9AB-C4CF-1347-BD07-582D9B1388FC}"/>
              </a:ext>
            </a:extLst>
          </p:cNvPr>
          <p:cNvCxnSpPr>
            <a:stCxn id="3" idx="2"/>
            <a:endCxn id="6" idx="0"/>
          </p:cNvCxnSpPr>
          <p:nvPr/>
        </p:nvCxnSpPr>
        <p:spPr>
          <a:xfrm>
            <a:off x="5639294" y="4174164"/>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76867C-9B2C-2640-AE43-568D9D909E54}"/>
              </a:ext>
            </a:extLst>
          </p:cNvPr>
          <p:cNvCxnSpPr/>
          <p:nvPr/>
        </p:nvCxnSpPr>
        <p:spPr>
          <a:xfrm>
            <a:off x="5618017" y="3132506"/>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13D47FD-61BC-A140-B7A2-38E2865DAC31}"/>
              </a:ext>
            </a:extLst>
          </p:cNvPr>
          <p:cNvCxnSpPr/>
          <p:nvPr/>
        </p:nvCxnSpPr>
        <p:spPr>
          <a:xfrm>
            <a:off x="5618017" y="5223339"/>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3274C9FE-03EF-184C-8672-EB0164762FC9}"/>
              </a:ext>
            </a:extLst>
          </p:cNvPr>
          <p:cNvSpPr/>
          <p:nvPr/>
        </p:nvSpPr>
        <p:spPr>
          <a:xfrm>
            <a:off x="3043051" y="889875"/>
            <a:ext cx="5192486" cy="10776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Introduction to the Galaxy Platform</a:t>
            </a:r>
          </a:p>
        </p:txBody>
      </p:sp>
    </p:spTree>
    <p:extLst>
      <p:ext uri="{BB962C8B-B14F-4D97-AF65-F5344CB8AC3E}">
        <p14:creationId xmlns:p14="http://schemas.microsoft.com/office/powerpoint/2010/main" val="2135701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Next Generation Sequencing (NGS)</a:t>
            </a:r>
          </a:p>
        </p:txBody>
      </p:sp>
      <p:pic>
        <p:nvPicPr>
          <p:cNvPr id="8" name="Picture 7" descr="A close up of a map&#10;&#10;Description automatically generated">
            <a:extLst>
              <a:ext uri="{FF2B5EF4-FFF2-40B4-BE49-F238E27FC236}">
                <a16:creationId xmlns:a16="http://schemas.microsoft.com/office/drawing/2014/main" id="{E5AB22F0-17EB-224B-A61B-FD68F4D27305}"/>
              </a:ext>
            </a:extLst>
          </p:cNvPr>
          <p:cNvPicPr>
            <a:picLocks noChangeAspect="1"/>
          </p:cNvPicPr>
          <p:nvPr/>
        </p:nvPicPr>
        <p:blipFill rotWithShape="1">
          <a:blip r:embed="rId2"/>
          <a:srcRect b="51296"/>
          <a:stretch/>
        </p:blipFill>
        <p:spPr>
          <a:xfrm>
            <a:off x="1511492" y="888329"/>
            <a:ext cx="8665756" cy="5538911"/>
          </a:xfrm>
          <a:prstGeom prst="rect">
            <a:avLst/>
          </a:prstGeom>
        </p:spPr>
      </p:pic>
      <p:sp>
        <p:nvSpPr>
          <p:cNvPr id="9" name="Rectangle 8">
            <a:extLst>
              <a:ext uri="{FF2B5EF4-FFF2-40B4-BE49-F238E27FC236}">
                <a16:creationId xmlns:a16="http://schemas.microsoft.com/office/drawing/2014/main" id="{2C80B9E6-D033-5947-A562-37B23BA5CDC2}"/>
              </a:ext>
            </a:extLst>
          </p:cNvPr>
          <p:cNvSpPr/>
          <p:nvPr/>
        </p:nvSpPr>
        <p:spPr>
          <a:xfrm>
            <a:off x="5844370" y="6441167"/>
            <a:ext cx="7796213" cy="369332"/>
          </a:xfrm>
          <a:prstGeom prst="rect">
            <a:avLst/>
          </a:prstGeom>
        </p:spPr>
        <p:txBody>
          <a:bodyPr wrap="square">
            <a:spAutoFit/>
          </a:bodyPr>
          <a:lstStyle/>
          <a:p>
            <a:r>
              <a:rPr lang="en-US" dirty="0">
                <a:hlinkClick r:id="rId3"/>
              </a:rPr>
              <a:t>https://sites.google.com/site/himbcorelab/illumina_sequencing</a:t>
            </a:r>
            <a:endParaRPr lang="en-US" dirty="0"/>
          </a:p>
        </p:txBody>
      </p:sp>
    </p:spTree>
    <p:extLst>
      <p:ext uri="{BB962C8B-B14F-4D97-AF65-F5344CB8AC3E}">
        <p14:creationId xmlns:p14="http://schemas.microsoft.com/office/powerpoint/2010/main" val="916332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Next Generation Sequencing (NGS)</a:t>
            </a:r>
          </a:p>
        </p:txBody>
      </p:sp>
      <p:pic>
        <p:nvPicPr>
          <p:cNvPr id="4" name="Picture 3" descr="A close up of a map&#10;&#10;Description automatically generated">
            <a:extLst>
              <a:ext uri="{FF2B5EF4-FFF2-40B4-BE49-F238E27FC236}">
                <a16:creationId xmlns:a16="http://schemas.microsoft.com/office/drawing/2014/main" id="{F17BB648-D475-2D49-ABB5-813D40E5B60F}"/>
              </a:ext>
            </a:extLst>
          </p:cNvPr>
          <p:cNvPicPr>
            <a:picLocks noChangeAspect="1"/>
          </p:cNvPicPr>
          <p:nvPr/>
        </p:nvPicPr>
        <p:blipFill rotWithShape="1">
          <a:blip r:embed="rId2"/>
          <a:srcRect t="48791"/>
          <a:stretch/>
        </p:blipFill>
        <p:spPr>
          <a:xfrm>
            <a:off x="1354329" y="888329"/>
            <a:ext cx="8175433" cy="5494324"/>
          </a:xfrm>
          <a:prstGeom prst="rect">
            <a:avLst/>
          </a:prstGeom>
        </p:spPr>
      </p:pic>
      <p:sp>
        <p:nvSpPr>
          <p:cNvPr id="5" name="Rectangle 4">
            <a:extLst>
              <a:ext uri="{FF2B5EF4-FFF2-40B4-BE49-F238E27FC236}">
                <a16:creationId xmlns:a16="http://schemas.microsoft.com/office/drawing/2014/main" id="{47F3D218-6EC4-1E4B-A3E2-EB1084872A7E}"/>
              </a:ext>
            </a:extLst>
          </p:cNvPr>
          <p:cNvSpPr/>
          <p:nvPr/>
        </p:nvSpPr>
        <p:spPr>
          <a:xfrm>
            <a:off x="5591175" y="6488668"/>
            <a:ext cx="6600825" cy="369332"/>
          </a:xfrm>
          <a:prstGeom prst="rect">
            <a:avLst/>
          </a:prstGeom>
        </p:spPr>
        <p:txBody>
          <a:bodyPr wrap="square">
            <a:spAutoFit/>
          </a:bodyPr>
          <a:lstStyle/>
          <a:p>
            <a:r>
              <a:rPr lang="en-US" dirty="0">
                <a:hlinkClick r:id="rId3"/>
              </a:rPr>
              <a:t>https://sites.google.com/site/himbcorelab/illumina_sequencing</a:t>
            </a:r>
            <a:endParaRPr lang="en-US" dirty="0"/>
          </a:p>
        </p:txBody>
      </p:sp>
    </p:spTree>
    <p:extLst>
      <p:ext uri="{BB962C8B-B14F-4D97-AF65-F5344CB8AC3E}">
        <p14:creationId xmlns:p14="http://schemas.microsoft.com/office/powerpoint/2010/main" val="116031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Next Generation Sequencing (NGS)</a:t>
            </a:r>
          </a:p>
        </p:txBody>
      </p:sp>
      <p:pic>
        <p:nvPicPr>
          <p:cNvPr id="5" name="Picture 4" descr="A screenshot of a cell phone&#10;&#10;Description automatically generated">
            <a:extLst>
              <a:ext uri="{FF2B5EF4-FFF2-40B4-BE49-F238E27FC236}">
                <a16:creationId xmlns:a16="http://schemas.microsoft.com/office/drawing/2014/main" id="{E7EA4F9C-537D-FB47-9D6E-47DBB3EDEE04}"/>
              </a:ext>
            </a:extLst>
          </p:cNvPr>
          <p:cNvPicPr>
            <a:picLocks noChangeAspect="1"/>
          </p:cNvPicPr>
          <p:nvPr/>
        </p:nvPicPr>
        <p:blipFill rotWithShape="1">
          <a:blip r:embed="rId2"/>
          <a:srcRect b="50000"/>
          <a:stretch/>
        </p:blipFill>
        <p:spPr>
          <a:xfrm>
            <a:off x="1300557" y="888329"/>
            <a:ext cx="7914486" cy="5359285"/>
          </a:xfrm>
          <a:prstGeom prst="rect">
            <a:avLst/>
          </a:prstGeom>
        </p:spPr>
      </p:pic>
      <p:sp>
        <p:nvSpPr>
          <p:cNvPr id="7" name="Rectangle 6">
            <a:extLst>
              <a:ext uri="{FF2B5EF4-FFF2-40B4-BE49-F238E27FC236}">
                <a16:creationId xmlns:a16="http://schemas.microsoft.com/office/drawing/2014/main" id="{99FC624C-DC65-AF44-80AB-FE1F353B4260}"/>
              </a:ext>
            </a:extLst>
          </p:cNvPr>
          <p:cNvSpPr/>
          <p:nvPr/>
        </p:nvSpPr>
        <p:spPr>
          <a:xfrm>
            <a:off x="5934075" y="6441167"/>
            <a:ext cx="7467600" cy="369332"/>
          </a:xfrm>
          <a:prstGeom prst="rect">
            <a:avLst/>
          </a:prstGeom>
        </p:spPr>
        <p:txBody>
          <a:bodyPr wrap="square">
            <a:spAutoFit/>
          </a:bodyPr>
          <a:lstStyle/>
          <a:p>
            <a:r>
              <a:rPr lang="en-US" dirty="0">
                <a:hlinkClick r:id="rId3"/>
              </a:rPr>
              <a:t>https://sites.google.com/site/himbcorelab/illumina_sequencing</a:t>
            </a:r>
            <a:endParaRPr lang="en-US" dirty="0"/>
          </a:p>
        </p:txBody>
      </p:sp>
    </p:spTree>
    <p:extLst>
      <p:ext uri="{BB962C8B-B14F-4D97-AF65-F5344CB8AC3E}">
        <p14:creationId xmlns:p14="http://schemas.microsoft.com/office/powerpoint/2010/main" val="24164477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19129</TotalTime>
  <Words>2831</Words>
  <Application>Microsoft Macintosh PowerPoint</Application>
  <PresentationFormat>Widescreen</PresentationFormat>
  <Paragraphs>431</Paragraphs>
  <Slides>44</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Calibri</vt:lpstr>
      <vt:lpstr>Calibri Light</vt:lpstr>
      <vt:lpstr>HelveticaNeueW01-75Bold</vt:lpstr>
      <vt:lpstr>Monaco</vt:lpstr>
      <vt:lpstr>Wingdings</vt:lpstr>
      <vt:lpstr>Office Theme</vt:lpstr>
      <vt:lpstr>Intro to Next Generation Sequencing Data Analysis with Galaxy</vt:lpstr>
      <vt:lpstr>PowerPoint Presentation</vt:lpstr>
      <vt:lpstr>SARS-CoV lifecycle</vt:lpstr>
      <vt:lpstr>SARS-CoV2 Variants of Concern</vt:lpstr>
      <vt:lpstr>PowerPoint Presentation</vt:lpstr>
      <vt:lpstr>Outline</vt:lpstr>
      <vt:lpstr>Next Generation Sequencing (NGS)</vt:lpstr>
      <vt:lpstr>Next Generation Sequencing (NGS)</vt:lpstr>
      <vt:lpstr>Next Generation Sequencing (NGS)</vt:lpstr>
      <vt:lpstr>Next Generation Sequencing (NGS)</vt:lpstr>
      <vt:lpstr>Paired end vs Single end reads</vt:lpstr>
      <vt:lpstr>PowerPoint Presentation</vt:lpstr>
      <vt:lpstr>PowerPoint Presentation</vt:lpstr>
      <vt:lpstr>FastQC: Sequence Quality Histogram</vt:lpstr>
      <vt:lpstr>FastQC: Per sequence GC content</vt:lpstr>
      <vt:lpstr>FastQC: Per sequence GC content</vt:lpstr>
      <vt:lpstr>FastQC: Per Base Sequence Content</vt:lpstr>
      <vt:lpstr>FastQC: Per Base Sequence Content</vt:lpstr>
      <vt:lpstr>FastQC: Adapter content</vt:lpstr>
      <vt:lpstr>PowerPoint Presentation</vt:lpstr>
      <vt:lpstr>PowerPoint Presentation</vt:lpstr>
      <vt:lpstr>PowerPoint Presentation</vt:lpstr>
      <vt:lpstr>PowerPoint Presentation</vt:lpstr>
      <vt:lpstr>PowerPoint Presentation</vt:lpstr>
      <vt:lpstr>Raw reads in Fastq format</vt:lpstr>
      <vt:lpstr>Raw reads in Fastq format</vt:lpstr>
      <vt:lpstr>PowerPoint Presentation</vt:lpstr>
      <vt:lpstr>PowerPoint Presentation</vt:lpstr>
      <vt:lpstr>PowerPoint Presentation</vt:lpstr>
      <vt:lpstr>Raw read quality control</vt:lpstr>
      <vt:lpstr>Let’s do it</vt:lpstr>
      <vt:lpstr>FastQC: Sequence Quality Histogram</vt:lpstr>
      <vt:lpstr>FastQC: Per sequence GC content</vt:lpstr>
      <vt:lpstr>FastQC: Per sequence GC content</vt:lpstr>
      <vt:lpstr>FastQC: Per Base Sequence Content</vt:lpstr>
      <vt:lpstr>FastQC: Per Base Sequence Content</vt:lpstr>
      <vt:lpstr>FastQC: Adapter content</vt:lpstr>
      <vt:lpstr>Adapter trimming</vt:lpstr>
      <vt:lpstr>Our Workflow</vt:lpstr>
      <vt:lpstr>Read Alignment</vt:lpstr>
      <vt:lpstr>Sequence Alignment Map (SAM)</vt:lpstr>
      <vt:lpstr>Sequence Alignment Map (SAM)</vt:lpstr>
      <vt:lpstr>Gene Annotation Format (GTF)</vt:lpstr>
      <vt:lpstr>Visualizing reads with JBrowse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Bioinformatics using Tufts HPC</dc:title>
  <dc:creator>Microsoft Office User</dc:creator>
  <cp:lastModifiedBy>Batorsky, Rebecca E.</cp:lastModifiedBy>
  <cp:revision>201</cp:revision>
  <cp:lastPrinted>2020-10-27T19:30:18Z</cp:lastPrinted>
  <dcterms:created xsi:type="dcterms:W3CDTF">2020-01-27T17:40:32Z</dcterms:created>
  <dcterms:modified xsi:type="dcterms:W3CDTF">2021-11-18T21:33:28Z</dcterms:modified>
</cp:coreProperties>
</file>